
<file path=[Content_Types].xml><?xml version="1.0" encoding="utf-8"?>
<Types xmlns="http://schemas.openxmlformats.org/package/2006/content-types">
  <Override PartName="/ppt/charts/chart14.xml" ContentType="application/vnd.openxmlformats-officedocument.drawingml.chart+xml"/>
  <Override PartName="/ppt/charts/chart22.xml" ContentType="application/vnd.openxmlformats-officedocument.drawingml.chart+xml"/>
  <Override PartName="/ppt/slides/slide18.xml" ContentType="application/vnd.openxmlformats-officedocument.presentationml.slide+xml"/>
  <Override PartName="/ppt/charts/chart10.xml" ContentType="application/vnd.openxmlformats-officedocument.drawingml.chart+xml"/>
  <Override PartName="/ppt/slides/slide9.xml" ContentType="application/vnd.openxmlformats-officedocument.presentationml.slide+xml"/>
  <Override PartName="/ppt/charts/chart4.xml" ContentType="application/vnd.openxmlformats-officedocument.drawingml.chart+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charts/chart19.xml" ContentType="application/vnd.openxmlformats-officedocument.drawingml.chart+xml"/>
  <Override PartName="/ppt/theme/theme2.xml" ContentType="application/vnd.openxmlformats-officedocument.theme+xml"/>
  <Override PartName="/ppt/slideLayouts/slideLayout1.xml" ContentType="application/vnd.openxmlformats-officedocument.presentationml.slideLayout+xml"/>
  <Default Extension="jpeg" ContentType="image/jpeg"/>
  <Override PartName="/ppt/slides/slide22.xml" ContentType="application/vnd.openxmlformats-officedocument.presentationml.slide+xml"/>
  <Override PartName="/ppt/charts/chart15.xml" ContentType="application/vnd.openxmlformats-officedocument.drawingml.chart+xml"/>
  <Override PartName="/ppt/charts/chart9.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charts/chart5.xml" ContentType="application/vnd.openxmlformats-officedocument.drawingml.chart+xml"/>
  <Override PartName="/ppt/charts/chart11.xml" ContentType="application/vnd.openxmlformats-officedocument.drawingml.chart+xml"/>
  <Override PartName="/ppt/slides/slide15.xml" ContentType="application/vnd.openxmlformats-officedocument.presentationml.slide+xml"/>
  <Override PartName="/ppt/slides/slide6.xml" ContentType="application/vnd.openxmlformats-officedocument.presentationml.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charts/chart16.xml" ContentType="application/vnd.openxmlformats-officedocument.drawingml.chart+xml"/>
  <Override PartName="/ppt/charts/chart24.xml" ContentType="application/vnd.openxmlformats-officedocument.drawingml.chart+xml"/>
  <Override PartName="/ppt/charts/chart12.xml" ContentType="application/vnd.openxmlformats-officedocument.drawingml.chart+xml"/>
  <Override PartName="/ppt/charts/chart6.xml" ContentType="application/vnd.openxmlformats-officedocument.drawingml.chart+xml"/>
  <Override PartName="/ppt/charts/chart20.xml" ContentType="application/vnd.openxmlformats-officedocument.drawingml.chart+xml"/>
  <Override PartName="/ppt/slides/slide16.xml" ContentType="application/vnd.openxmlformats-officedocument.presentationml.slide+xml"/>
  <Override PartName="/ppt/slides/slide7.xml" ContentType="application/vnd.openxmlformats-officedocument.presentationml.slide+xml"/>
  <Override PartName="/ppt/charts/chart2.xml" ContentType="application/vnd.openxmlformats-officedocument.drawingml.chart+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charts/chart17.xml" ContentType="application/vnd.openxmlformats-officedocument.drawingml.chart+xml"/>
  <Override PartName="/ppt/slides/slide20.xml" ContentType="application/vnd.openxmlformats-officedocument.presentationml.slide+xml"/>
  <Override PartName="/ppt/charts/chart13.xml" ContentType="application/vnd.openxmlformats-officedocument.drawingml.chart+xml"/>
  <Override PartName="/ppt/charts/chart7.xml" ContentType="application/vnd.openxmlformats-officedocument.drawingml.chart+xml"/>
  <Override PartName="/ppt/charts/chart21.xml" ContentType="application/vnd.openxmlformats-officedocument.drawingml.chart+xml"/>
  <Override PartName="/ppt/slides/slide17.xml" ContentType="application/vnd.openxmlformats-officedocument.presentationml.slide+xml"/>
  <Override PartName="/ppt/slides/slide8.xml" ContentType="application/vnd.openxmlformats-officedocument.presentationml.slide+xml"/>
  <Override PartName="/ppt/charts/chart3.xml" ContentType="application/vnd.openxmlformats-officedocument.drawingml.chart+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charts/chart18.xml" ContentType="application/vnd.openxmlformats-officedocument.drawingml.chart+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1"/>
  </p:notesMasterIdLst>
  <p:handoutMasterIdLst>
    <p:handoutMasterId r:id="rId32"/>
  </p:handoutMasterIdLst>
  <p:sldIdLst>
    <p:sldId id="257" r:id="rId2"/>
    <p:sldId id="269" r:id="rId3"/>
    <p:sldId id="305" r:id="rId4"/>
    <p:sldId id="306" r:id="rId5"/>
    <p:sldId id="310" r:id="rId6"/>
    <p:sldId id="299" r:id="rId7"/>
    <p:sldId id="332" r:id="rId8"/>
    <p:sldId id="300" r:id="rId9"/>
    <p:sldId id="301" r:id="rId10"/>
    <p:sldId id="302" r:id="rId11"/>
    <p:sldId id="321" r:id="rId12"/>
    <p:sldId id="318" r:id="rId13"/>
    <p:sldId id="324" r:id="rId14"/>
    <p:sldId id="311" r:id="rId15"/>
    <p:sldId id="319" r:id="rId16"/>
    <p:sldId id="313" r:id="rId17"/>
    <p:sldId id="303" r:id="rId18"/>
    <p:sldId id="304" r:id="rId19"/>
    <p:sldId id="323" r:id="rId20"/>
    <p:sldId id="325" r:id="rId21"/>
    <p:sldId id="320" r:id="rId22"/>
    <p:sldId id="333" r:id="rId23"/>
    <p:sldId id="334" r:id="rId24"/>
    <p:sldId id="330" r:id="rId25"/>
    <p:sldId id="315" r:id="rId26"/>
    <p:sldId id="316" r:id="rId27"/>
    <p:sldId id="326" r:id="rId28"/>
    <p:sldId id="314" r:id="rId29"/>
    <p:sldId id="335" r:id="rId3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clrMru>
    <a:srgbClr val="CC0066"/>
    <a:srgbClr val="0000FF"/>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4214" autoAdjust="0"/>
    <p:restoredTop sz="99554" autoAdjust="0"/>
  </p:normalViewPr>
  <p:slideViewPr>
    <p:cSldViewPr showGuides="1">
      <p:cViewPr>
        <p:scale>
          <a:sx n="100" d="100"/>
          <a:sy n="100" d="100"/>
        </p:scale>
        <p:origin x="-240" y="-408"/>
      </p:cViewPr>
      <p:guideLst>
        <p:guide orient="horz" pos="255"/>
        <p:guide pos="1791"/>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natsuko:Dropbox:working%20files:JSME:&#30007;&#22899;D&#22996;&#21729;&#20250;2014:Symposium2014:&#22269;&#38555;&#30340;&#12394;&#30740;&#31350;&#12461;&#12515;&#12522;&#12450;&#12497;&#12473;&#12398;&#23455;&#24907;&#12392;&#24847;&#35672;&#12398;&#35519;&#26619;&#12450;&#12531;&#12465;&#12540;&#12488;&#65288;&#22238;&#31572;&#65289;.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natsuko:Dropbox:working%20files:JSME:&#30007;&#22899;D&#22996;&#21729;&#20250;2014:Symposium2014:&#22269;&#38555;&#30340;&#12394;&#30740;&#31350;&#12461;&#12515;&#12522;&#12450;&#12497;&#12473;&#12398;&#23455;&#24907;&#12392;&#24847;&#35672;&#12398;&#35519;&#26619;&#12450;&#12531;&#12465;&#12540;&#12488;&#65288;&#22238;&#31572;&#65289;.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HD:Users:wohtsubo:Desktop:&#30041;&#23398;&#12450;&#12531;&#12465;&#12540;&#12488;:&#12450;&#12531;&#12465;&#12540;&#12488;&#38598;&#3533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title>
      <c:layout>
        <c:manualLayout>
          <c:xMode val="edge"/>
          <c:yMode val="edge"/>
          <c:x val="0.295579179726843"/>
          <c:y val="0.0153364602000744"/>
        </c:manualLayout>
      </c:layout>
      <c:txPr>
        <a:bodyPr/>
        <a:lstStyle/>
        <a:p>
          <a:pPr>
            <a:defRPr lang="ja-JP" sz="2400">
              <a:latin typeface="ヒラギノ丸ゴ Pro W4"/>
              <a:ea typeface="ヒラギノ丸ゴ Pro W4"/>
              <a:cs typeface="ヒラギノ丸ゴ Pro W4"/>
            </a:defRPr>
          </a:pPr>
          <a:endParaRPr lang="en-US"/>
        </a:p>
      </c:txPr>
    </c:title>
    <c:plotArea>
      <c:layout>
        <c:manualLayout>
          <c:layoutTarget val="inner"/>
          <c:xMode val="edge"/>
          <c:yMode val="edge"/>
          <c:x val="0.0326839822897638"/>
          <c:y val="0.227944278333003"/>
          <c:w val="0.74292656007256"/>
          <c:h val="0.656790147310524"/>
        </c:manualLayout>
      </c:layout>
      <c:pieChart>
        <c:varyColors val="1"/>
        <c:ser>
          <c:idx val="0"/>
          <c:order val="0"/>
          <c:tx>
            <c:strRef>
              <c:f>留学経験!$G$2</c:f>
              <c:strCache>
                <c:ptCount val="1"/>
                <c:pt idx="0">
                  <c:v>留学経験</c:v>
                </c:pt>
              </c:strCache>
            </c:strRef>
          </c:tx>
          <c:spPr>
            <a:ln>
              <a:solidFill>
                <a:schemeClr val="tx1"/>
              </a:solidFill>
            </a:ln>
          </c:spPr>
          <c:dPt>
            <c:idx val="0"/>
            <c:spPr>
              <a:solidFill>
                <a:schemeClr val="bg1">
                  <a:lumMod val="75000"/>
                </a:schemeClr>
              </a:solidFill>
              <a:ln>
                <a:solidFill>
                  <a:schemeClr val="tx1"/>
                </a:solidFill>
              </a:ln>
              <a:effectLst/>
            </c:spPr>
          </c:dPt>
          <c:dPt>
            <c:idx val="1"/>
            <c:spPr>
              <a:solidFill>
                <a:schemeClr val="bg1"/>
              </a:solidFill>
              <a:ln>
                <a:solidFill>
                  <a:schemeClr val="tx1"/>
                </a:solidFill>
              </a:ln>
              <a:effectLst/>
            </c:spPr>
          </c:dPt>
          <c:dLbls>
            <c:dLbl>
              <c:idx val="0"/>
              <c:layout>
                <c:manualLayout>
                  <c:x val="-0.303543231079971"/>
                  <c:y val="-0.133679188624774"/>
                </c:manualLayout>
              </c:layout>
              <c:showVal val="1"/>
            </c:dLbl>
            <c:dLbl>
              <c:idx val="1"/>
              <c:layout>
                <c:manualLayout>
                  <c:x val="0.19474361682946"/>
                  <c:y val="-0.0971528525815971"/>
                </c:manualLayout>
              </c:layout>
              <c:showVal val="1"/>
            </c:dLbl>
            <c:numFmt formatCode="General" sourceLinked="0"/>
            <c:txPr>
              <a:bodyPr/>
              <a:lstStyle/>
              <a:p>
                <a:pPr>
                  <a:defRPr lang="ja-JP" sz="2000">
                    <a:latin typeface="ヒラギノ丸ゴ Pro W4"/>
                    <a:ea typeface="ヒラギノ丸ゴ Pro W4"/>
                    <a:cs typeface="ヒラギノ丸ゴ Pro W4"/>
                  </a:defRPr>
                </a:pPr>
                <a:endParaRPr lang="en-US"/>
              </a:p>
            </c:txPr>
            <c:showVal val="1"/>
            <c:showLeaderLines val="1"/>
          </c:dLbls>
          <c:cat>
            <c:strRef>
              <c:f>留学経験!$F$3:$F$4</c:f>
              <c:strCache>
                <c:ptCount val="2"/>
                <c:pt idx="0">
                  <c:v>あり</c:v>
                </c:pt>
                <c:pt idx="1">
                  <c:v>なし</c:v>
                </c:pt>
              </c:strCache>
            </c:strRef>
          </c:cat>
          <c:val>
            <c:numRef>
              <c:f>留学経験!$G$3:$G$4</c:f>
              <c:numCache>
                <c:formatCode>General</c:formatCode>
                <c:ptCount val="2"/>
                <c:pt idx="0">
                  <c:v>50.0</c:v>
                </c:pt>
                <c:pt idx="1">
                  <c:v>47.0</c:v>
                </c:pt>
              </c:numCache>
            </c:numRef>
          </c:val>
        </c:ser>
        <c:firstSliceAng val="0"/>
      </c:pieChart>
    </c:plotArea>
    <c:legend>
      <c:legendPos val="r"/>
      <c:layout>
        <c:manualLayout>
          <c:xMode val="edge"/>
          <c:yMode val="edge"/>
          <c:x val="0.670034613640379"/>
          <c:y val="0.145069629944499"/>
          <c:w val="0.201509072688069"/>
          <c:h val="0.112444737180878"/>
        </c:manualLayout>
      </c:layout>
      <c:txPr>
        <a:bodyPr/>
        <a:lstStyle/>
        <a:p>
          <a:pPr>
            <a:defRPr lang="ja-JP" sz="1800">
              <a:latin typeface="ヒラギノ丸ゴ Pro W4"/>
              <a:ea typeface="ヒラギノ丸ゴ Pro W4"/>
              <a:cs typeface="ヒラギノ丸ゴ Pro W4"/>
            </a:defRPr>
          </a:pPr>
          <a:endParaRPr lang="en-US"/>
        </a:p>
      </c:txPr>
    </c:legend>
    <c:plotVisOnly val="1"/>
    <c:dispBlanksAs val="zero"/>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18"/>
  <c:chart>
    <c:title>
      <c:layout/>
      <c:txPr>
        <a:bodyPr/>
        <a:lstStyle/>
        <a:p>
          <a:pPr>
            <a:defRPr lang="ja-JP"/>
          </a:pPr>
          <a:endParaRPr lang="en-US"/>
        </a:p>
      </c:txPr>
    </c:title>
    <c:plotArea>
      <c:layout>
        <c:manualLayout>
          <c:layoutTarget val="inner"/>
          <c:xMode val="edge"/>
          <c:yMode val="edge"/>
          <c:x val="0.333972509216695"/>
          <c:y val="0.062962962962963"/>
          <c:w val="0.636875274983691"/>
          <c:h val="0.819691601049869"/>
        </c:manualLayout>
      </c:layout>
      <c:barChart>
        <c:barDir val="bar"/>
        <c:grouping val="clustered"/>
        <c:ser>
          <c:idx val="0"/>
          <c:order val="0"/>
          <c:tx>
            <c:strRef>
              <c:f>'30代'!$E$5</c:f>
              <c:strCache>
                <c:ptCount val="1"/>
              </c:strCache>
            </c:strRef>
          </c:tx>
          <c:spPr>
            <a:solidFill>
              <a:schemeClr val="bg1">
                <a:lumMod val="75000"/>
              </a:schemeClr>
            </a:solidFill>
            <a:ln>
              <a:solidFill>
                <a:schemeClr val="tx1"/>
              </a:solidFill>
            </a:ln>
            <a:effectLst/>
          </c:spPr>
          <c:cat>
            <c:strRef>
              <c:f>'30代'!$D$6:$D$11</c:f>
              <c:strCache>
                <c:ptCount val="6"/>
                <c:pt idx="0">
                  <c:v>その他</c:v>
                </c:pt>
                <c:pt idx="1">
                  <c:v>准教授</c:v>
                </c:pt>
                <c:pt idx="2">
                  <c:v>大学院生</c:v>
                </c:pt>
                <c:pt idx="3">
                  <c:v>大学以外の研究機関における常勤職</c:v>
                </c:pt>
                <c:pt idx="4">
                  <c:v>助教</c:v>
                </c:pt>
                <c:pt idx="5">
                  <c:v>ポスドク</c:v>
                </c:pt>
              </c:strCache>
            </c:strRef>
          </c:cat>
          <c:val>
            <c:numRef>
              <c:f>'30代'!$E$6:$E$11</c:f>
              <c:numCache>
                <c:formatCode>General</c:formatCode>
                <c:ptCount val="6"/>
                <c:pt idx="0">
                  <c:v>1.0</c:v>
                </c:pt>
                <c:pt idx="1">
                  <c:v>1.0</c:v>
                </c:pt>
                <c:pt idx="2">
                  <c:v>2.0</c:v>
                </c:pt>
                <c:pt idx="3">
                  <c:v>6.0</c:v>
                </c:pt>
                <c:pt idx="4">
                  <c:v>7.0</c:v>
                </c:pt>
                <c:pt idx="5">
                  <c:v>7.0</c:v>
                </c:pt>
              </c:numCache>
            </c:numRef>
          </c:val>
        </c:ser>
        <c:axId val="549134136"/>
        <c:axId val="549129448"/>
      </c:barChart>
      <c:catAx>
        <c:axId val="549134136"/>
        <c:scaling>
          <c:orientation val="minMax"/>
        </c:scaling>
        <c:axPos val="l"/>
        <c:majorTickMark val="none"/>
        <c:tickLblPos val="nextTo"/>
        <c:txPr>
          <a:bodyPr/>
          <a:lstStyle/>
          <a:p>
            <a:pPr>
              <a:defRPr lang="ja-JP" sz="1800"/>
            </a:pPr>
            <a:endParaRPr lang="en-US"/>
          </a:p>
        </c:txPr>
        <c:crossAx val="549129448"/>
        <c:crosses val="autoZero"/>
        <c:auto val="1"/>
        <c:lblAlgn val="ctr"/>
        <c:lblOffset val="100"/>
      </c:catAx>
      <c:valAx>
        <c:axId val="549129448"/>
        <c:scaling>
          <c:orientation val="minMax"/>
        </c:scaling>
        <c:axPos val="b"/>
        <c:numFmt formatCode="General" sourceLinked="1"/>
        <c:majorTickMark val="none"/>
        <c:tickLblPos val="nextTo"/>
        <c:txPr>
          <a:bodyPr/>
          <a:lstStyle/>
          <a:p>
            <a:pPr>
              <a:defRPr lang="ja-JP" sz="1800"/>
            </a:pPr>
            <a:endParaRPr lang="en-US"/>
          </a:p>
        </c:txPr>
        <c:crossAx val="549134136"/>
        <c:crosses val="autoZero"/>
        <c:crossBetween val="between"/>
        <c:majorUnit val="2.0"/>
      </c:valAx>
    </c:plotArea>
    <c:plotVisOnly val="1"/>
    <c:dispBlanksAs val="gap"/>
  </c:chart>
  <c:txPr>
    <a:bodyPr/>
    <a:lstStyle/>
    <a:p>
      <a:pPr>
        <a:defRPr sz="2000">
          <a:latin typeface="ヒラギノ丸ゴ Pro W4"/>
          <a:ea typeface="ヒラギノ丸ゴ Pro W4"/>
          <a:cs typeface="ヒラギノ丸ゴ Pro W4"/>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230209320515468"/>
          <c:y val="0.0"/>
          <c:w val="0.976979028611522"/>
          <c:h val="0.972222222222222"/>
        </c:manualLayout>
      </c:layout>
      <c:barChart>
        <c:barDir val="bar"/>
        <c:grouping val="stacked"/>
        <c:ser>
          <c:idx val="0"/>
          <c:order val="0"/>
          <c:tx>
            <c:strRef>
              <c:f>'30代'!$D$15</c:f>
              <c:strCache>
                <c:ptCount val="1"/>
                <c:pt idx="0">
                  <c:v>国際的な学術的見識を広める</c:v>
                </c:pt>
              </c:strCache>
            </c:strRef>
          </c:tx>
          <c:spPr>
            <a:solidFill>
              <a:schemeClr val="tx1"/>
            </a:solidFill>
            <a:ln>
              <a:solidFill>
                <a:schemeClr val="tx1"/>
              </a:solidFill>
            </a:ln>
            <a:effectLst/>
          </c:spPr>
          <c:cat>
            <c:numRef>
              <c:f>'30代'!$E$14</c:f>
              <c:numCache>
                <c:formatCode>General</c:formatCode>
                <c:ptCount val="1"/>
              </c:numCache>
            </c:numRef>
          </c:cat>
          <c:val>
            <c:numRef>
              <c:f>'30代'!$E$15</c:f>
              <c:numCache>
                <c:formatCode>General</c:formatCode>
                <c:ptCount val="1"/>
                <c:pt idx="0">
                  <c:v>0.416666666666667</c:v>
                </c:pt>
              </c:numCache>
            </c:numRef>
          </c:val>
        </c:ser>
        <c:ser>
          <c:idx val="1"/>
          <c:order val="1"/>
          <c:tx>
            <c:strRef>
              <c:f>'30代'!$D$16</c:f>
              <c:strCache>
                <c:ptCount val="1"/>
                <c:pt idx="0">
                  <c:v>やりたい研究をする</c:v>
                </c:pt>
              </c:strCache>
            </c:strRef>
          </c:tx>
          <c:spPr>
            <a:solidFill>
              <a:schemeClr val="tx1">
                <a:lumMod val="50000"/>
                <a:lumOff val="50000"/>
              </a:schemeClr>
            </a:solidFill>
            <a:ln>
              <a:solidFill>
                <a:schemeClr val="tx1"/>
              </a:solidFill>
            </a:ln>
            <a:effectLst/>
          </c:spPr>
          <c:dPt>
            <c:idx val="0"/>
            <c:spPr>
              <a:solidFill>
                <a:schemeClr val="bg1">
                  <a:lumMod val="75000"/>
                </a:schemeClr>
              </a:solidFill>
              <a:ln>
                <a:solidFill>
                  <a:schemeClr val="tx1"/>
                </a:solidFill>
              </a:ln>
              <a:effectLst/>
            </c:spPr>
          </c:dPt>
          <c:cat>
            <c:numRef>
              <c:f>'30代'!$E$14</c:f>
              <c:numCache>
                <c:formatCode>General</c:formatCode>
                <c:ptCount val="1"/>
              </c:numCache>
            </c:numRef>
          </c:cat>
          <c:val>
            <c:numRef>
              <c:f>'30代'!$E$16</c:f>
              <c:numCache>
                <c:formatCode>General</c:formatCode>
                <c:ptCount val="1"/>
                <c:pt idx="0">
                  <c:v>0.291666666666667</c:v>
                </c:pt>
              </c:numCache>
            </c:numRef>
          </c:val>
        </c:ser>
        <c:ser>
          <c:idx val="2"/>
          <c:order val="2"/>
          <c:tx>
            <c:strRef>
              <c:f>'30代'!$D$17</c:f>
              <c:strCache>
                <c:ptCount val="1"/>
                <c:pt idx="0">
                  <c:v>国際的ネットワークの構築</c:v>
                </c:pt>
              </c:strCache>
            </c:strRef>
          </c:tx>
          <c:spPr>
            <a:pattFill prst="divot">
              <a:fgClr>
                <a:schemeClr val="bg1">
                  <a:lumMod val="75000"/>
                </a:schemeClr>
              </a:fgClr>
              <a:bgClr>
                <a:prstClr val="white"/>
              </a:bgClr>
            </a:pattFill>
            <a:ln>
              <a:solidFill>
                <a:schemeClr val="tx1"/>
              </a:solidFill>
            </a:ln>
            <a:effectLst/>
          </c:spPr>
          <c:cat>
            <c:numRef>
              <c:f>'30代'!$E$14</c:f>
              <c:numCache>
                <c:formatCode>General</c:formatCode>
                <c:ptCount val="1"/>
              </c:numCache>
            </c:numRef>
          </c:cat>
          <c:val>
            <c:numRef>
              <c:f>'30代'!$E$17</c:f>
              <c:numCache>
                <c:formatCode>General</c:formatCode>
                <c:ptCount val="1"/>
                <c:pt idx="0">
                  <c:v>0.125</c:v>
                </c:pt>
              </c:numCache>
            </c:numRef>
          </c:val>
        </c:ser>
        <c:ser>
          <c:idx val="3"/>
          <c:order val="3"/>
          <c:tx>
            <c:strRef>
              <c:f>'30代'!$D$18</c:f>
              <c:strCache>
                <c:ptCount val="1"/>
                <c:pt idx="0">
                  <c:v>キャリアパス</c:v>
                </c:pt>
              </c:strCache>
            </c:strRef>
          </c:tx>
          <c:spPr>
            <a:solidFill>
              <a:schemeClr val="tx1">
                <a:lumMod val="50000"/>
                <a:lumOff val="50000"/>
              </a:schemeClr>
            </a:solidFill>
            <a:ln>
              <a:solidFill>
                <a:schemeClr val="tx1"/>
              </a:solidFill>
            </a:ln>
            <a:effectLst/>
          </c:spPr>
          <c:cat>
            <c:numRef>
              <c:f>'30代'!$E$14</c:f>
              <c:numCache>
                <c:formatCode>General</c:formatCode>
                <c:ptCount val="1"/>
              </c:numCache>
            </c:numRef>
          </c:cat>
          <c:val>
            <c:numRef>
              <c:f>'30代'!$E$18</c:f>
              <c:numCache>
                <c:formatCode>General</c:formatCode>
                <c:ptCount val="1"/>
                <c:pt idx="0">
                  <c:v>0.0416666666666667</c:v>
                </c:pt>
              </c:numCache>
            </c:numRef>
          </c:val>
        </c:ser>
        <c:ser>
          <c:idx val="4"/>
          <c:order val="4"/>
          <c:tx>
            <c:strRef>
              <c:f>'30代'!$D$19</c:f>
              <c:strCache>
                <c:ptCount val="1"/>
                <c:pt idx="0">
                  <c:v>人生における1つの経験</c:v>
                </c:pt>
              </c:strCache>
            </c:strRef>
          </c:tx>
          <c:spPr>
            <a:pattFill prst="divot">
              <a:fgClr>
                <a:schemeClr val="tx1"/>
              </a:fgClr>
              <a:bgClr>
                <a:prstClr val="white"/>
              </a:bgClr>
            </a:pattFill>
            <a:ln>
              <a:solidFill>
                <a:schemeClr val="tx1"/>
              </a:solidFill>
            </a:ln>
            <a:effectLst/>
          </c:spPr>
          <c:dPt>
            <c:idx val="0"/>
            <c:spPr>
              <a:solidFill>
                <a:schemeClr val="bg1">
                  <a:lumMod val="95000"/>
                </a:schemeClr>
              </a:solidFill>
              <a:ln>
                <a:solidFill>
                  <a:schemeClr val="tx1"/>
                </a:solidFill>
              </a:ln>
              <a:effectLst/>
            </c:spPr>
          </c:dPt>
          <c:cat>
            <c:numRef>
              <c:f>'30代'!$E$14</c:f>
              <c:numCache>
                <c:formatCode>General</c:formatCode>
                <c:ptCount val="1"/>
              </c:numCache>
            </c:numRef>
          </c:cat>
          <c:val>
            <c:numRef>
              <c:f>'30代'!$E$19</c:f>
              <c:numCache>
                <c:formatCode>General</c:formatCode>
                <c:ptCount val="1"/>
                <c:pt idx="0">
                  <c:v>0.0416666666666667</c:v>
                </c:pt>
              </c:numCache>
            </c:numRef>
          </c:val>
        </c:ser>
        <c:ser>
          <c:idx val="5"/>
          <c:order val="5"/>
          <c:tx>
            <c:strRef>
              <c:f>'30代'!$D$20</c:f>
              <c:strCache>
                <c:ptCount val="1"/>
                <c:pt idx="0">
                  <c:v>家族の要望や過程の事情</c:v>
                </c:pt>
              </c:strCache>
            </c:strRef>
          </c:tx>
          <c:spPr>
            <a:pattFill prst="smGrid">
              <a:fgClr>
                <a:schemeClr val="tx1"/>
              </a:fgClr>
              <a:bgClr>
                <a:prstClr val="white"/>
              </a:bgClr>
            </a:pattFill>
            <a:ln>
              <a:solidFill>
                <a:schemeClr val="tx1"/>
              </a:solidFill>
            </a:ln>
            <a:effectLst/>
          </c:spPr>
          <c:cat>
            <c:numRef>
              <c:f>'30代'!$E$14</c:f>
              <c:numCache>
                <c:formatCode>General</c:formatCode>
                <c:ptCount val="1"/>
              </c:numCache>
            </c:numRef>
          </c:cat>
          <c:val>
            <c:numRef>
              <c:f>'30代'!$E$20</c:f>
              <c:numCache>
                <c:formatCode>General</c:formatCode>
                <c:ptCount val="1"/>
                <c:pt idx="0">
                  <c:v>0.0416666666666667</c:v>
                </c:pt>
              </c:numCache>
            </c:numRef>
          </c:val>
        </c:ser>
        <c:ser>
          <c:idx val="6"/>
          <c:order val="6"/>
          <c:tx>
            <c:strRef>
              <c:f>'30代'!$D$21</c:f>
              <c:strCache>
                <c:ptCount val="1"/>
                <c:pt idx="0">
                  <c:v>その他</c:v>
                </c:pt>
              </c:strCache>
            </c:strRef>
          </c:tx>
          <c:spPr>
            <a:solidFill>
              <a:schemeClr val="bg1"/>
            </a:solidFill>
            <a:ln>
              <a:solidFill>
                <a:schemeClr val="tx1"/>
              </a:solidFill>
            </a:ln>
            <a:effectLst/>
          </c:spPr>
          <c:cat>
            <c:numRef>
              <c:f>'30代'!$E$14</c:f>
              <c:numCache>
                <c:formatCode>General</c:formatCode>
                <c:ptCount val="1"/>
              </c:numCache>
            </c:numRef>
          </c:cat>
          <c:val>
            <c:numRef>
              <c:f>'30代'!$E$21</c:f>
              <c:numCache>
                <c:formatCode>General</c:formatCode>
                <c:ptCount val="1"/>
                <c:pt idx="0">
                  <c:v>0.0416666666666667</c:v>
                </c:pt>
              </c:numCache>
            </c:numRef>
          </c:val>
        </c:ser>
        <c:overlap val="100"/>
        <c:axId val="549075704"/>
        <c:axId val="549072984"/>
      </c:barChart>
      <c:catAx>
        <c:axId val="549075704"/>
        <c:scaling>
          <c:orientation val="minMax"/>
        </c:scaling>
        <c:delete val="1"/>
        <c:axPos val="l"/>
        <c:numFmt formatCode="General" sourceLinked="1"/>
        <c:tickLblPos val="nextTo"/>
        <c:crossAx val="549072984"/>
        <c:crosses val="autoZero"/>
        <c:auto val="1"/>
        <c:lblAlgn val="ctr"/>
        <c:lblOffset val="100"/>
      </c:catAx>
      <c:valAx>
        <c:axId val="549072984"/>
        <c:scaling>
          <c:orientation val="minMax"/>
        </c:scaling>
        <c:delete val="1"/>
        <c:axPos val="b"/>
        <c:numFmt formatCode="General" sourceLinked="1"/>
        <c:tickLblPos val="nextTo"/>
        <c:crossAx val="549075704"/>
        <c:crosses val="autoZero"/>
        <c:crossBetween val="between"/>
      </c:valAx>
      <c:spPr>
        <a:noFill/>
        <a:ln w="25400">
          <a:noFill/>
        </a:ln>
      </c:spPr>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430050306211723"/>
          <c:y val="0.057320019997778"/>
          <c:w val="0.545331692913386"/>
          <c:h val="0.792060604377291"/>
        </c:manualLayout>
      </c:layout>
      <c:barChart>
        <c:barDir val="bar"/>
        <c:grouping val="clustered"/>
        <c:ser>
          <c:idx val="0"/>
          <c:order val="0"/>
          <c:spPr>
            <a:solidFill>
              <a:schemeClr val="bg1">
                <a:lumMod val="75000"/>
              </a:schemeClr>
            </a:solidFill>
            <a:ln>
              <a:solidFill>
                <a:schemeClr val="tx1"/>
              </a:solidFill>
            </a:ln>
            <a:effectLst/>
          </c:spPr>
          <c:cat>
            <c:strRef>
              <c:f>'40代以上'!$F$5:$F$9</c:f>
              <c:strCache>
                <c:ptCount val="5"/>
                <c:pt idx="0">
                  <c:v>大学院生</c:v>
                </c:pt>
                <c:pt idx="1">
                  <c:v>その他</c:v>
                </c:pt>
                <c:pt idx="2">
                  <c:v>助教</c:v>
                </c:pt>
                <c:pt idx="3">
                  <c:v>大学以外の研究機関における常勤職</c:v>
                </c:pt>
                <c:pt idx="4">
                  <c:v>ポスドク</c:v>
                </c:pt>
              </c:strCache>
            </c:strRef>
          </c:cat>
          <c:val>
            <c:numRef>
              <c:f>'40代以上'!$G$5:$G$9</c:f>
              <c:numCache>
                <c:formatCode>General</c:formatCode>
                <c:ptCount val="5"/>
                <c:pt idx="0">
                  <c:v>1.0</c:v>
                </c:pt>
                <c:pt idx="1">
                  <c:v>2.0</c:v>
                </c:pt>
                <c:pt idx="2">
                  <c:v>2.0</c:v>
                </c:pt>
                <c:pt idx="3">
                  <c:v>2.0</c:v>
                </c:pt>
                <c:pt idx="4">
                  <c:v>4.0</c:v>
                </c:pt>
              </c:numCache>
            </c:numRef>
          </c:val>
        </c:ser>
        <c:axId val="549017688"/>
        <c:axId val="549012312"/>
      </c:barChart>
      <c:catAx>
        <c:axId val="549017688"/>
        <c:scaling>
          <c:orientation val="minMax"/>
        </c:scaling>
        <c:axPos val="l"/>
        <c:majorTickMark val="none"/>
        <c:tickLblPos val="nextTo"/>
        <c:txPr>
          <a:bodyPr/>
          <a:lstStyle/>
          <a:p>
            <a:pPr>
              <a:defRPr lang="ja-JP"/>
            </a:pPr>
            <a:endParaRPr lang="en-US"/>
          </a:p>
        </c:txPr>
        <c:crossAx val="549012312"/>
        <c:crosses val="autoZero"/>
        <c:auto val="1"/>
        <c:lblAlgn val="ctr"/>
        <c:lblOffset val="100"/>
      </c:catAx>
      <c:valAx>
        <c:axId val="549012312"/>
        <c:scaling>
          <c:orientation val="minMax"/>
          <c:max val="5.0"/>
          <c:min val="0.0"/>
        </c:scaling>
        <c:axPos val="b"/>
        <c:numFmt formatCode="General" sourceLinked="1"/>
        <c:majorTickMark val="none"/>
        <c:tickLblPos val="nextTo"/>
        <c:txPr>
          <a:bodyPr/>
          <a:lstStyle/>
          <a:p>
            <a:pPr>
              <a:defRPr lang="ja-JP"/>
            </a:pPr>
            <a:endParaRPr lang="en-US"/>
          </a:p>
        </c:txPr>
        <c:crossAx val="549017688"/>
        <c:crosses val="autoZero"/>
        <c:crossBetween val="between"/>
        <c:majorUnit val="2.0"/>
      </c:valAx>
    </c:plotArea>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201238390092879"/>
          <c:y val="0.0211643150761027"/>
          <c:w val="0.979876160990712"/>
          <c:h val="0.978835684923897"/>
        </c:manualLayout>
      </c:layout>
      <c:barChart>
        <c:barDir val="bar"/>
        <c:grouping val="stacked"/>
        <c:ser>
          <c:idx val="0"/>
          <c:order val="0"/>
          <c:tx>
            <c:strRef>
              <c:f>'40代以上'!$A$12</c:f>
              <c:strCache>
                <c:ptCount val="1"/>
                <c:pt idx="0">
                  <c:v>やりたい研究をする</c:v>
                </c:pt>
              </c:strCache>
            </c:strRef>
          </c:tx>
          <c:spPr>
            <a:solidFill>
              <a:schemeClr val="bg1">
                <a:lumMod val="75000"/>
              </a:schemeClr>
            </a:solidFill>
            <a:ln>
              <a:solidFill>
                <a:schemeClr val="tx1"/>
              </a:solidFill>
            </a:ln>
            <a:effectLst/>
          </c:spPr>
          <c:val>
            <c:numRef>
              <c:f>'40代以上'!$B$12</c:f>
              <c:numCache>
                <c:formatCode>General</c:formatCode>
                <c:ptCount val="1"/>
                <c:pt idx="0">
                  <c:v>5.0</c:v>
                </c:pt>
              </c:numCache>
            </c:numRef>
          </c:val>
        </c:ser>
        <c:ser>
          <c:idx val="1"/>
          <c:order val="1"/>
          <c:tx>
            <c:strRef>
              <c:f>'40代以上'!$A$13</c:f>
              <c:strCache>
                <c:ptCount val="1"/>
                <c:pt idx="0">
                  <c:v>国際的な学術的見識を広める</c:v>
                </c:pt>
              </c:strCache>
            </c:strRef>
          </c:tx>
          <c:spPr>
            <a:solidFill>
              <a:schemeClr val="tx1"/>
            </a:solidFill>
            <a:ln>
              <a:solidFill>
                <a:schemeClr val="tx1"/>
              </a:solidFill>
            </a:ln>
            <a:effectLst/>
          </c:spPr>
          <c:val>
            <c:numRef>
              <c:f>'40代以上'!$B$13</c:f>
              <c:numCache>
                <c:formatCode>General</c:formatCode>
                <c:ptCount val="1"/>
                <c:pt idx="0">
                  <c:v>2.0</c:v>
                </c:pt>
              </c:numCache>
            </c:numRef>
          </c:val>
        </c:ser>
        <c:ser>
          <c:idx val="2"/>
          <c:order val="2"/>
          <c:tx>
            <c:strRef>
              <c:f>'40代以上'!$A$14</c:f>
              <c:strCache>
                <c:ptCount val="1"/>
                <c:pt idx="0">
                  <c:v>国際的ネットワークの構築</c:v>
                </c:pt>
              </c:strCache>
            </c:strRef>
          </c:tx>
          <c:spPr>
            <a:solidFill>
              <a:schemeClr val="bg1">
                <a:lumMod val="75000"/>
              </a:schemeClr>
            </a:solidFill>
            <a:ln>
              <a:solidFill>
                <a:schemeClr val="tx1"/>
              </a:solidFill>
            </a:ln>
            <a:effectLst/>
          </c:spPr>
          <c:dPt>
            <c:idx val="0"/>
            <c:spPr>
              <a:pattFill prst="divot">
                <a:fgClr>
                  <a:schemeClr val="bg1">
                    <a:lumMod val="75000"/>
                  </a:schemeClr>
                </a:fgClr>
                <a:bgClr>
                  <a:prstClr val="white"/>
                </a:bgClr>
              </a:pattFill>
              <a:ln>
                <a:solidFill>
                  <a:schemeClr val="tx1"/>
                </a:solidFill>
              </a:ln>
              <a:effectLst/>
            </c:spPr>
          </c:dPt>
          <c:val>
            <c:numRef>
              <c:f>'40代以上'!$B$14</c:f>
              <c:numCache>
                <c:formatCode>General</c:formatCode>
                <c:ptCount val="1"/>
                <c:pt idx="0">
                  <c:v>1.0</c:v>
                </c:pt>
              </c:numCache>
            </c:numRef>
          </c:val>
        </c:ser>
        <c:ser>
          <c:idx val="3"/>
          <c:order val="3"/>
          <c:tx>
            <c:strRef>
              <c:f>'40代以上'!$A$15</c:f>
              <c:strCache>
                <c:ptCount val="1"/>
                <c:pt idx="0">
                  <c:v>キャリアパス</c:v>
                </c:pt>
              </c:strCache>
            </c:strRef>
          </c:tx>
          <c:spPr>
            <a:solidFill>
              <a:schemeClr val="tx1">
                <a:lumMod val="50000"/>
                <a:lumOff val="50000"/>
              </a:schemeClr>
            </a:solidFill>
            <a:ln>
              <a:solidFill>
                <a:schemeClr val="tx1"/>
              </a:solidFill>
            </a:ln>
            <a:effectLst/>
          </c:spPr>
          <c:val>
            <c:numRef>
              <c:f>'40代以上'!$B$15</c:f>
              <c:numCache>
                <c:formatCode>General</c:formatCode>
                <c:ptCount val="1"/>
                <c:pt idx="0">
                  <c:v>1.0</c:v>
                </c:pt>
              </c:numCache>
            </c:numRef>
          </c:val>
        </c:ser>
        <c:ser>
          <c:idx val="4"/>
          <c:order val="4"/>
          <c:tx>
            <c:strRef>
              <c:f>'40代以上'!$A$16</c:f>
              <c:strCache>
                <c:ptCount val="1"/>
                <c:pt idx="0">
                  <c:v>人生における1つの経験</c:v>
                </c:pt>
              </c:strCache>
            </c:strRef>
          </c:tx>
          <c:spPr>
            <a:solidFill>
              <a:schemeClr val="bg1">
                <a:lumMod val="75000"/>
              </a:schemeClr>
            </a:solidFill>
            <a:ln>
              <a:solidFill>
                <a:schemeClr val="tx1"/>
              </a:solidFill>
            </a:ln>
            <a:effectLst/>
          </c:spPr>
          <c:val>
            <c:numRef>
              <c:f>'40代以上'!$B$16</c:f>
              <c:numCache>
                <c:formatCode>General</c:formatCode>
                <c:ptCount val="1"/>
                <c:pt idx="0">
                  <c:v>1.0</c:v>
                </c:pt>
              </c:numCache>
            </c:numRef>
          </c:val>
        </c:ser>
        <c:ser>
          <c:idx val="5"/>
          <c:order val="5"/>
          <c:tx>
            <c:strRef>
              <c:f>'40代以上'!$A$17</c:f>
              <c:strCache>
                <c:ptCount val="1"/>
                <c:pt idx="0">
                  <c:v>その他</c:v>
                </c:pt>
              </c:strCache>
            </c:strRef>
          </c:tx>
          <c:spPr>
            <a:solidFill>
              <a:schemeClr val="bg1"/>
            </a:solidFill>
            <a:ln>
              <a:solidFill>
                <a:schemeClr val="tx1"/>
              </a:solidFill>
            </a:ln>
            <a:effectLst/>
          </c:spPr>
          <c:val>
            <c:numRef>
              <c:f>'40代以上'!$B$17</c:f>
              <c:numCache>
                <c:formatCode>General</c:formatCode>
                <c:ptCount val="1"/>
                <c:pt idx="0">
                  <c:v>1.0</c:v>
                </c:pt>
              </c:numCache>
            </c:numRef>
          </c:val>
        </c:ser>
        <c:overlap val="100"/>
        <c:axId val="548948232"/>
        <c:axId val="548951352"/>
      </c:barChart>
      <c:catAx>
        <c:axId val="548948232"/>
        <c:scaling>
          <c:orientation val="minMax"/>
        </c:scaling>
        <c:delete val="1"/>
        <c:axPos val="l"/>
        <c:tickLblPos val="nextTo"/>
        <c:crossAx val="548951352"/>
        <c:crosses val="autoZero"/>
        <c:auto val="1"/>
        <c:lblAlgn val="ctr"/>
        <c:lblOffset val="100"/>
      </c:catAx>
      <c:valAx>
        <c:axId val="548951352"/>
        <c:scaling>
          <c:orientation val="minMax"/>
        </c:scaling>
        <c:delete val="1"/>
        <c:axPos val="b"/>
        <c:numFmt formatCode="General" sourceLinked="1"/>
        <c:tickLblPos val="nextTo"/>
        <c:crossAx val="548948232"/>
        <c:crosses val="autoZero"/>
        <c:crossBetween val="between"/>
      </c:valAx>
    </c:plotArea>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barChart>
        <c:barDir val="bar"/>
        <c:grouping val="clustered"/>
        <c:ser>
          <c:idx val="0"/>
          <c:order val="0"/>
          <c:spPr>
            <a:solidFill>
              <a:schemeClr val="bg1">
                <a:lumMod val="75000"/>
              </a:schemeClr>
            </a:solidFill>
            <a:ln>
              <a:solidFill>
                <a:schemeClr val="tx1"/>
              </a:solidFill>
            </a:ln>
            <a:effectLst/>
          </c:spPr>
          <c:cat>
            <c:strRef>
              <c:f>苦労した点!$G$10:$G$17</c:f>
              <c:strCache>
                <c:ptCount val="8"/>
                <c:pt idx="0">
                  <c:v>特になし</c:v>
                </c:pt>
                <c:pt idx="1">
                  <c:v>その他</c:v>
                </c:pt>
                <c:pt idx="2">
                  <c:v>家族が直面した問題</c:v>
                </c:pt>
                <c:pt idx="3">
                  <c:v>帰国後の対応</c:v>
                </c:pt>
                <c:pt idx="4">
                  <c:v>生活環境の違い（食事・治安など）</c:v>
                </c:pt>
                <c:pt idx="5">
                  <c:v>文化の違い</c:v>
                </c:pt>
                <c:pt idx="6">
                  <c:v>ラボでのコミュニケーション</c:v>
                </c:pt>
                <c:pt idx="7">
                  <c:v>日常生活でのコミュニケーション</c:v>
                </c:pt>
              </c:strCache>
            </c:strRef>
          </c:cat>
          <c:val>
            <c:numRef>
              <c:f>苦労した点!$H$10:$H$17</c:f>
              <c:numCache>
                <c:formatCode>General</c:formatCode>
                <c:ptCount val="8"/>
                <c:pt idx="0">
                  <c:v>17.0</c:v>
                </c:pt>
                <c:pt idx="1">
                  <c:v>4.0</c:v>
                </c:pt>
                <c:pt idx="2">
                  <c:v>6.0</c:v>
                </c:pt>
                <c:pt idx="3">
                  <c:v>7.0</c:v>
                </c:pt>
                <c:pt idx="4">
                  <c:v>7.0</c:v>
                </c:pt>
                <c:pt idx="5">
                  <c:v>8.0</c:v>
                </c:pt>
                <c:pt idx="6">
                  <c:v>14.0</c:v>
                </c:pt>
                <c:pt idx="7">
                  <c:v>18.0</c:v>
                </c:pt>
              </c:numCache>
            </c:numRef>
          </c:val>
        </c:ser>
        <c:axId val="548851784"/>
        <c:axId val="548846696"/>
      </c:barChart>
      <c:catAx>
        <c:axId val="548851784"/>
        <c:scaling>
          <c:orientation val="minMax"/>
        </c:scaling>
        <c:axPos val="l"/>
        <c:majorTickMark val="none"/>
        <c:tickLblPos val="nextTo"/>
        <c:txPr>
          <a:bodyPr/>
          <a:lstStyle/>
          <a:p>
            <a:pPr>
              <a:defRPr lang="ja-JP"/>
            </a:pPr>
            <a:endParaRPr lang="en-US"/>
          </a:p>
        </c:txPr>
        <c:crossAx val="548846696"/>
        <c:crosses val="autoZero"/>
        <c:auto val="1"/>
        <c:lblAlgn val="ctr"/>
        <c:lblOffset val="100"/>
      </c:catAx>
      <c:valAx>
        <c:axId val="548846696"/>
        <c:scaling>
          <c:orientation val="minMax"/>
        </c:scaling>
        <c:axPos val="b"/>
        <c:numFmt formatCode="General" sourceLinked="1"/>
        <c:majorTickMark val="none"/>
        <c:tickLblPos val="nextTo"/>
        <c:txPr>
          <a:bodyPr/>
          <a:lstStyle/>
          <a:p>
            <a:pPr>
              <a:defRPr lang="ja-JP"/>
            </a:pPr>
            <a:endParaRPr lang="en-US"/>
          </a:p>
        </c:txPr>
        <c:crossAx val="548851784"/>
        <c:crosses val="autoZero"/>
        <c:crossBetween val="between"/>
        <c:majorUnit val="4.0"/>
      </c:valAx>
    </c:plotArea>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a:pPr>
            <a:r>
              <a:rPr lang="ja-JP" dirty="0"/>
              <a:t>留学時の家族</a:t>
            </a:r>
            <a:r>
              <a:rPr lang="en-US" dirty="0"/>
              <a:t>(</a:t>
            </a:r>
            <a:r>
              <a:rPr lang="ja-JP" dirty="0"/>
              <a:t>配偶者</a:t>
            </a:r>
            <a:r>
              <a:rPr lang="en-US" dirty="0"/>
              <a:t>)</a:t>
            </a:r>
            <a:r>
              <a:rPr lang="ja-JP" dirty="0" smtClean="0"/>
              <a:t>の</a:t>
            </a:r>
            <a:r>
              <a:rPr lang="ja-JP" altLang="en-US" dirty="0" smtClean="0"/>
              <a:t>　</a:t>
            </a:r>
            <a:r>
              <a:rPr lang="ja-JP" dirty="0" smtClean="0"/>
              <a:t>有無</a:t>
            </a:r>
            <a:r>
              <a:rPr lang="ja-JP" dirty="0"/>
              <a:t>（男性）</a:t>
            </a:r>
          </a:p>
        </c:rich>
      </c:tx>
      <c:layout/>
    </c:title>
    <c:plotArea>
      <c:layout>
        <c:manualLayout>
          <c:layoutTarget val="inner"/>
          <c:xMode val="edge"/>
          <c:yMode val="edge"/>
          <c:x val="0.0819799621535676"/>
          <c:y val="0.34162010932764"/>
          <c:w val="0.627288224805623"/>
          <c:h val="0.624091673223879"/>
        </c:manualLayout>
      </c:layout>
      <c:pieChart>
        <c:varyColors val="1"/>
        <c:ser>
          <c:idx val="0"/>
          <c:order val="0"/>
          <c:tx>
            <c:strRef>
              <c:f>性別!$M$17</c:f>
              <c:strCache>
                <c:ptCount val="1"/>
                <c:pt idx="0">
                  <c:v>男性</c:v>
                </c:pt>
              </c:strCache>
            </c:strRef>
          </c:tx>
          <c:dPt>
            <c:idx val="0"/>
            <c:spPr>
              <a:solidFill>
                <a:schemeClr val="bg1">
                  <a:lumMod val="75000"/>
                </a:schemeClr>
              </a:solidFill>
              <a:ln>
                <a:solidFill>
                  <a:schemeClr val="tx1"/>
                </a:solidFill>
              </a:ln>
            </c:spPr>
          </c:dPt>
          <c:dPt>
            <c:idx val="1"/>
            <c:spPr>
              <a:solidFill>
                <a:schemeClr val="bg1"/>
              </a:solidFill>
              <a:ln>
                <a:solidFill>
                  <a:schemeClr val="tx1"/>
                </a:solidFill>
              </a:ln>
            </c:spPr>
          </c:dPt>
          <c:dLbls>
            <c:dLbl>
              <c:idx val="0"/>
              <c:layout>
                <c:manualLayout>
                  <c:x val="-0.160507894386962"/>
                  <c:y val="-0.208987752169543"/>
                </c:manualLayout>
              </c:layout>
              <c:spPr/>
              <c:txPr>
                <a:bodyPr/>
                <a:lstStyle/>
                <a:p>
                  <a:pPr>
                    <a:defRPr lang="ja-JP">
                      <a:solidFill>
                        <a:schemeClr val="tx1"/>
                      </a:solidFill>
                    </a:defRPr>
                  </a:pPr>
                  <a:endParaRPr lang="en-US"/>
                </a:p>
              </c:txPr>
              <c:showVal val="1"/>
            </c:dLbl>
            <c:dLbl>
              <c:idx val="1"/>
              <c:layout>
                <c:manualLayout>
                  <c:x val="0.149908662243357"/>
                  <c:y val="0.0798978751008497"/>
                </c:manualLayout>
              </c:layout>
              <c:showVal val="1"/>
            </c:dLbl>
            <c:txPr>
              <a:bodyPr/>
              <a:lstStyle/>
              <a:p>
                <a:pPr>
                  <a:defRPr lang="ja-JP"/>
                </a:pPr>
                <a:endParaRPr lang="en-US"/>
              </a:p>
            </c:txPr>
            <c:showVal val="1"/>
            <c:showLeaderLines val="1"/>
          </c:dLbls>
          <c:cat>
            <c:strRef>
              <c:f>性別!$L$18:$L$19</c:f>
              <c:strCache>
                <c:ptCount val="2"/>
                <c:pt idx="0">
                  <c:v>あり</c:v>
                </c:pt>
                <c:pt idx="1">
                  <c:v>なし</c:v>
                </c:pt>
              </c:strCache>
            </c:strRef>
          </c:cat>
          <c:val>
            <c:numRef>
              <c:f>性別!$M$18:$M$19</c:f>
              <c:numCache>
                <c:formatCode>General</c:formatCode>
                <c:ptCount val="2"/>
                <c:pt idx="0">
                  <c:v>24.0</c:v>
                </c:pt>
                <c:pt idx="1">
                  <c:v>14.0</c:v>
                </c:pt>
              </c:numCache>
            </c:numRef>
          </c:val>
        </c:ser>
        <c:firstSliceAng val="0"/>
      </c:pieChart>
    </c:plotArea>
    <c:legend>
      <c:legendPos val="r"/>
      <c:layout>
        <c:manualLayout>
          <c:xMode val="edge"/>
          <c:yMode val="edge"/>
          <c:x val="0.686621113136792"/>
          <c:y val="0.192941268669935"/>
          <c:w val="0.201794396720068"/>
          <c:h val="0.185952901720618"/>
        </c:manualLayout>
      </c:layout>
      <c:txPr>
        <a:bodyPr/>
        <a:lstStyle/>
        <a:p>
          <a:pPr>
            <a:defRPr lang="ja-JP"/>
          </a:pPr>
          <a:endParaRPr lang="en-US"/>
        </a:p>
      </c:txPr>
    </c:legend>
    <c:plotVisOnly val="1"/>
    <c:dispBlanksAs val="zero"/>
  </c:chart>
  <c:txPr>
    <a:bodyPr/>
    <a:lstStyle/>
    <a:p>
      <a:pPr>
        <a:defRPr sz="1800">
          <a:latin typeface="ヒラギノ丸ゴ Pro W4"/>
          <a:ea typeface="ヒラギノ丸ゴ Pro W4"/>
          <a:cs typeface="ヒラギノ丸ゴ Pro W4"/>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a:pPr>
            <a:r>
              <a:rPr lang="ja-JP" dirty="0"/>
              <a:t>留学時の家族</a:t>
            </a:r>
            <a:r>
              <a:rPr lang="en-US" dirty="0"/>
              <a:t>(</a:t>
            </a:r>
            <a:r>
              <a:rPr lang="ja-JP" dirty="0"/>
              <a:t>配偶者</a:t>
            </a:r>
            <a:r>
              <a:rPr lang="en-US" dirty="0"/>
              <a:t>)</a:t>
            </a:r>
            <a:r>
              <a:rPr lang="ja-JP" dirty="0" smtClean="0"/>
              <a:t>の</a:t>
            </a:r>
            <a:r>
              <a:rPr lang="ja-JP" altLang="en-US" dirty="0" smtClean="0"/>
              <a:t>　</a:t>
            </a:r>
            <a:r>
              <a:rPr lang="ja-JP" dirty="0" smtClean="0"/>
              <a:t>有無</a:t>
            </a:r>
            <a:r>
              <a:rPr lang="ja-JP" dirty="0"/>
              <a:t>（女性）</a:t>
            </a:r>
          </a:p>
        </c:rich>
      </c:tx>
      <c:layout/>
    </c:title>
    <c:plotArea>
      <c:layout>
        <c:manualLayout>
          <c:layoutTarget val="inner"/>
          <c:xMode val="edge"/>
          <c:yMode val="edge"/>
          <c:x val="0.0527279150810077"/>
          <c:y val="0.342339250905892"/>
          <c:w val="0.645341794792938"/>
          <c:h val="0.619776823754367"/>
        </c:manualLayout>
      </c:layout>
      <c:pieChart>
        <c:varyColors val="1"/>
        <c:ser>
          <c:idx val="0"/>
          <c:order val="0"/>
          <c:tx>
            <c:strRef>
              <c:f>性別!$N$17</c:f>
              <c:strCache>
                <c:ptCount val="1"/>
                <c:pt idx="0">
                  <c:v>女性</c:v>
                </c:pt>
              </c:strCache>
            </c:strRef>
          </c:tx>
          <c:dPt>
            <c:idx val="0"/>
            <c:spPr>
              <a:solidFill>
                <a:schemeClr val="bg1">
                  <a:lumMod val="75000"/>
                </a:schemeClr>
              </a:solidFill>
              <a:ln>
                <a:solidFill>
                  <a:schemeClr val="tx1"/>
                </a:solidFill>
              </a:ln>
              <a:effectLst/>
            </c:spPr>
          </c:dPt>
          <c:dPt>
            <c:idx val="1"/>
            <c:spPr>
              <a:solidFill>
                <a:schemeClr val="bg1"/>
              </a:solidFill>
              <a:ln>
                <a:solidFill>
                  <a:schemeClr val="tx1"/>
                </a:solidFill>
              </a:ln>
              <a:effectLst/>
            </c:spPr>
          </c:dPt>
          <c:dLbls>
            <c:dLbl>
              <c:idx val="0"/>
              <c:layout>
                <c:manualLayout>
                  <c:x val="-0.155790634534"/>
                  <c:y val="0.108854931816318"/>
                </c:manualLayout>
              </c:layout>
              <c:spPr/>
              <c:txPr>
                <a:bodyPr/>
                <a:lstStyle/>
                <a:p>
                  <a:pPr>
                    <a:defRPr lang="ja-JP">
                      <a:solidFill>
                        <a:srgbClr val="000000"/>
                      </a:solidFill>
                    </a:defRPr>
                  </a:pPr>
                  <a:endParaRPr lang="en-US"/>
                </a:p>
              </c:txPr>
              <c:showVal val="1"/>
            </c:dLbl>
            <c:dLbl>
              <c:idx val="1"/>
              <c:layout>
                <c:manualLayout>
                  <c:x val="0.154710350351219"/>
                  <c:y val="-0.23794526188758"/>
                </c:manualLayout>
              </c:layout>
              <c:showVal val="1"/>
            </c:dLbl>
            <c:txPr>
              <a:bodyPr/>
              <a:lstStyle/>
              <a:p>
                <a:pPr>
                  <a:defRPr lang="ja-JP"/>
                </a:pPr>
                <a:endParaRPr lang="en-US"/>
              </a:p>
            </c:txPr>
            <c:showVal val="1"/>
            <c:showLeaderLines val="1"/>
          </c:dLbls>
          <c:cat>
            <c:strRef>
              <c:f>性別!$L$18:$L$19</c:f>
              <c:strCache>
                <c:ptCount val="2"/>
                <c:pt idx="0">
                  <c:v>あり</c:v>
                </c:pt>
                <c:pt idx="1">
                  <c:v>なし</c:v>
                </c:pt>
              </c:strCache>
            </c:strRef>
          </c:cat>
          <c:val>
            <c:numRef>
              <c:f>性別!$N$18:$N$19</c:f>
              <c:numCache>
                <c:formatCode>General</c:formatCode>
                <c:ptCount val="2"/>
                <c:pt idx="0">
                  <c:v>4.0</c:v>
                </c:pt>
                <c:pt idx="1">
                  <c:v>8.0</c:v>
                </c:pt>
              </c:numCache>
            </c:numRef>
          </c:val>
        </c:ser>
        <c:firstSliceAng val="0"/>
      </c:pieChart>
    </c:plotArea>
    <c:legend>
      <c:legendPos val="r"/>
      <c:layout>
        <c:manualLayout>
          <c:xMode val="edge"/>
          <c:yMode val="edge"/>
          <c:x val="0.694123093671641"/>
          <c:y val="0.195188161412063"/>
          <c:w val="0.216770500989602"/>
          <c:h val="0.185952901720618"/>
        </c:manualLayout>
      </c:layout>
      <c:txPr>
        <a:bodyPr/>
        <a:lstStyle/>
        <a:p>
          <a:pPr>
            <a:defRPr lang="ja-JP"/>
          </a:pPr>
          <a:endParaRPr lang="en-US"/>
        </a:p>
      </c:txPr>
    </c:legend>
    <c:plotVisOnly val="1"/>
    <c:dispBlanksAs val="zero"/>
  </c:chart>
  <c:txPr>
    <a:bodyPr/>
    <a:lstStyle/>
    <a:p>
      <a:pPr>
        <a:defRPr sz="1800">
          <a:latin typeface="ヒラギノ丸ゴ Pro W4"/>
          <a:ea typeface="ヒラギノ丸ゴ Pro W4"/>
          <a:cs typeface="ヒラギノ丸ゴ Pro W4"/>
        </a:defRPr>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a:pPr>
            <a:r>
              <a:rPr lang="ja-JP"/>
              <a:t>留学先への家族の同行（男性）</a:t>
            </a:r>
          </a:p>
        </c:rich>
      </c:tx>
      <c:layout/>
    </c:title>
    <c:plotArea>
      <c:layout>
        <c:manualLayout>
          <c:layoutTarget val="inner"/>
          <c:xMode val="edge"/>
          <c:yMode val="edge"/>
          <c:x val="0.0515755116114819"/>
          <c:y val="0.353641863757798"/>
          <c:w val="0.675404543108"/>
          <c:h val="0.627381290355455"/>
        </c:manualLayout>
      </c:layout>
      <c:pieChart>
        <c:varyColors val="1"/>
        <c:ser>
          <c:idx val="0"/>
          <c:order val="0"/>
          <c:tx>
            <c:strRef>
              <c:f>性別!$M$22</c:f>
              <c:strCache>
                <c:ptCount val="1"/>
                <c:pt idx="0">
                  <c:v>男性</c:v>
                </c:pt>
              </c:strCache>
            </c:strRef>
          </c:tx>
          <c:spPr>
            <a:solidFill>
              <a:schemeClr val="bg1"/>
            </a:solidFill>
            <a:ln>
              <a:solidFill>
                <a:schemeClr val="tx1"/>
              </a:solidFill>
            </a:ln>
            <a:effectLst/>
          </c:spPr>
          <c:dPt>
            <c:idx val="0"/>
            <c:spPr>
              <a:solidFill>
                <a:schemeClr val="bg1">
                  <a:lumMod val="75000"/>
                </a:schemeClr>
              </a:solidFill>
              <a:ln>
                <a:solidFill>
                  <a:schemeClr val="tx1"/>
                </a:solidFill>
              </a:ln>
              <a:effectLst/>
            </c:spPr>
          </c:dPt>
          <c:dLbls>
            <c:dLbl>
              <c:idx val="0"/>
              <c:layout>
                <c:manualLayout>
                  <c:x val="-0.0983491095104732"/>
                  <c:y val="-0.445717362582167"/>
                </c:manualLayout>
              </c:layout>
              <c:showVal val="1"/>
            </c:dLbl>
            <c:dLbl>
              <c:idx val="1"/>
              <c:layout>
                <c:manualLayout>
                  <c:x val="0.119735111079764"/>
                  <c:y val="0.161504398608169"/>
                </c:manualLayout>
              </c:layout>
              <c:showVal val="1"/>
            </c:dLbl>
            <c:txPr>
              <a:bodyPr/>
              <a:lstStyle/>
              <a:p>
                <a:pPr>
                  <a:defRPr lang="ja-JP"/>
                </a:pPr>
                <a:endParaRPr lang="en-US"/>
              </a:p>
            </c:txPr>
            <c:showVal val="1"/>
            <c:showLeaderLines val="1"/>
          </c:dLbls>
          <c:cat>
            <c:strRef>
              <c:f>性別!$L$23:$L$24</c:f>
              <c:strCache>
                <c:ptCount val="2"/>
                <c:pt idx="0">
                  <c:v>同行した</c:v>
                </c:pt>
                <c:pt idx="1">
                  <c:v>同行しない</c:v>
                </c:pt>
              </c:strCache>
            </c:strRef>
          </c:cat>
          <c:val>
            <c:numRef>
              <c:f>性別!$M$23:$M$24</c:f>
              <c:numCache>
                <c:formatCode>General</c:formatCode>
                <c:ptCount val="2"/>
                <c:pt idx="0">
                  <c:v>20.0</c:v>
                </c:pt>
                <c:pt idx="1">
                  <c:v>4.0</c:v>
                </c:pt>
              </c:numCache>
            </c:numRef>
          </c:val>
        </c:ser>
        <c:firstSliceAng val="0"/>
      </c:pieChart>
    </c:plotArea>
    <c:legend>
      <c:legendPos val="r"/>
      <c:layout>
        <c:manualLayout>
          <c:xMode val="edge"/>
          <c:yMode val="edge"/>
          <c:x val="0.540509167423394"/>
          <c:y val="0.199253583309675"/>
          <c:w val="0.457686686395459"/>
          <c:h val="0.194619985368304"/>
        </c:manualLayout>
      </c:layout>
      <c:txPr>
        <a:bodyPr/>
        <a:lstStyle/>
        <a:p>
          <a:pPr>
            <a:defRPr lang="ja-JP"/>
          </a:pPr>
          <a:endParaRPr lang="en-US"/>
        </a:p>
      </c:txPr>
    </c:legend>
    <c:plotVisOnly val="1"/>
    <c:dispBlanksAs val="zero"/>
  </c:chart>
  <c:txPr>
    <a:bodyPr/>
    <a:lstStyle/>
    <a:p>
      <a:pPr>
        <a:defRPr sz="1800">
          <a:latin typeface="ヒラギノ丸ゴ Pro W4"/>
          <a:ea typeface="ヒラギノ丸ゴ Pro W4"/>
          <a:cs typeface="ヒラギノ丸ゴ Pro W4"/>
        </a:defRPr>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a:pPr>
            <a:r>
              <a:rPr lang="ja-JP"/>
              <a:t>留学先への家族の同行（女性）</a:t>
            </a:r>
          </a:p>
        </c:rich>
      </c:tx>
      <c:layout/>
    </c:title>
    <c:plotArea>
      <c:layout>
        <c:manualLayout>
          <c:layoutTarget val="inner"/>
          <c:xMode val="edge"/>
          <c:yMode val="edge"/>
          <c:x val="0.0360246384605664"/>
          <c:y val="0.353641863757798"/>
          <c:w val="0.672294368477817"/>
          <c:h val="0.624492258304033"/>
        </c:manualLayout>
      </c:layout>
      <c:pieChart>
        <c:varyColors val="1"/>
        <c:ser>
          <c:idx val="0"/>
          <c:order val="0"/>
          <c:tx>
            <c:strRef>
              <c:f>性別!$N$22</c:f>
              <c:strCache>
                <c:ptCount val="1"/>
                <c:pt idx="0">
                  <c:v>女性</c:v>
                </c:pt>
              </c:strCache>
            </c:strRef>
          </c:tx>
          <c:spPr>
            <a:solidFill>
              <a:schemeClr val="bg1"/>
            </a:solidFill>
            <a:ln>
              <a:solidFill>
                <a:schemeClr val="tx1"/>
              </a:solidFill>
            </a:ln>
            <a:effectLst/>
          </c:spPr>
          <c:dPt>
            <c:idx val="0"/>
            <c:spPr>
              <a:solidFill>
                <a:schemeClr val="bg1">
                  <a:lumMod val="75000"/>
                </a:schemeClr>
              </a:solidFill>
              <a:ln>
                <a:solidFill>
                  <a:schemeClr val="tx1"/>
                </a:solidFill>
              </a:ln>
              <a:effectLst/>
            </c:spPr>
          </c:dPt>
          <c:dLbls>
            <c:dLbl>
              <c:idx val="0"/>
              <c:layout>
                <c:manualLayout>
                  <c:x val="-0.186429867276359"/>
                  <c:y val="0.131674119004462"/>
                </c:manualLayout>
              </c:layout>
              <c:showVal val="1"/>
            </c:dLbl>
            <c:dLbl>
              <c:idx val="1"/>
              <c:layout>
                <c:manualLayout>
                  <c:x val="0.176691224801463"/>
                  <c:y val="-0.363884278570025"/>
                </c:manualLayout>
              </c:layout>
              <c:showVal val="1"/>
            </c:dLbl>
            <c:txPr>
              <a:bodyPr/>
              <a:lstStyle/>
              <a:p>
                <a:pPr>
                  <a:defRPr lang="ja-JP"/>
                </a:pPr>
                <a:endParaRPr lang="en-US"/>
              </a:p>
            </c:txPr>
            <c:showVal val="1"/>
            <c:showLeaderLines val="1"/>
          </c:dLbls>
          <c:cat>
            <c:strRef>
              <c:f>性別!$L$23:$L$24</c:f>
              <c:strCache>
                <c:ptCount val="2"/>
                <c:pt idx="0">
                  <c:v>同行した</c:v>
                </c:pt>
                <c:pt idx="1">
                  <c:v>同行しない</c:v>
                </c:pt>
              </c:strCache>
            </c:strRef>
          </c:cat>
          <c:val>
            <c:numRef>
              <c:f>性別!$N$23:$N$24</c:f>
              <c:numCache>
                <c:formatCode>General</c:formatCode>
                <c:ptCount val="2"/>
                <c:pt idx="0">
                  <c:v>1.0</c:v>
                </c:pt>
                <c:pt idx="1">
                  <c:v>3.0</c:v>
                </c:pt>
              </c:numCache>
            </c:numRef>
          </c:val>
        </c:ser>
        <c:firstSliceAng val="0"/>
      </c:pieChart>
    </c:plotArea>
    <c:legend>
      <c:legendPos val="r"/>
      <c:layout>
        <c:manualLayout>
          <c:xMode val="edge"/>
          <c:yMode val="edge"/>
          <c:x val="0.629267184082175"/>
          <c:y val="0.198904852117956"/>
          <c:w val="0.358292117397092"/>
          <c:h val="0.191485044368253"/>
        </c:manualLayout>
      </c:layout>
      <c:txPr>
        <a:bodyPr/>
        <a:lstStyle/>
        <a:p>
          <a:pPr>
            <a:defRPr lang="ja-JP"/>
          </a:pPr>
          <a:endParaRPr lang="en-US"/>
        </a:p>
      </c:txPr>
    </c:legend>
    <c:plotVisOnly val="1"/>
    <c:dispBlanksAs val="zero"/>
  </c:chart>
  <c:txPr>
    <a:bodyPr/>
    <a:lstStyle/>
    <a:p>
      <a:pPr>
        <a:defRPr sz="1800">
          <a:latin typeface="ヒラギノ丸ゴ Pro W4"/>
          <a:ea typeface="ヒラギノ丸ゴ Pro W4"/>
          <a:cs typeface="ヒラギノ丸ゴ Pro W4"/>
        </a:defRPr>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277627586206897"/>
          <c:y val="0.03422090746136"/>
          <c:w val="0.682655609475085"/>
          <c:h val="0.862695189755036"/>
        </c:manualLayout>
      </c:layout>
      <c:barChart>
        <c:barDir val="bar"/>
        <c:grouping val="clustered"/>
        <c:ser>
          <c:idx val="0"/>
          <c:order val="0"/>
          <c:spPr>
            <a:solidFill>
              <a:schemeClr val="bg1">
                <a:lumMod val="75000"/>
              </a:schemeClr>
            </a:solidFill>
            <a:ln>
              <a:solidFill>
                <a:schemeClr val="tx1"/>
              </a:solidFill>
            </a:ln>
            <a:effectLst/>
          </c:spPr>
          <c:cat>
            <c:strRef>
              <c:f>留学に適した時期!$E$11:$E$17</c:f>
              <c:strCache>
                <c:ptCount val="7"/>
                <c:pt idx="0">
                  <c:v>学部</c:v>
                </c:pt>
                <c:pt idx="1">
                  <c:v>行ける時、行きたい時</c:v>
                </c:pt>
                <c:pt idx="2">
                  <c:v>人それぞれ</c:v>
                </c:pt>
                <c:pt idx="3">
                  <c:v>大学院修士課程</c:v>
                </c:pt>
                <c:pt idx="4">
                  <c:v>大学院博士課程</c:v>
                </c:pt>
                <c:pt idx="5">
                  <c:v>常勤職についてから</c:v>
                </c:pt>
                <c:pt idx="6">
                  <c:v>ポスドク</c:v>
                </c:pt>
              </c:strCache>
            </c:strRef>
          </c:cat>
          <c:val>
            <c:numRef>
              <c:f>留学に適した時期!$F$11:$F$17</c:f>
              <c:numCache>
                <c:formatCode>General</c:formatCode>
                <c:ptCount val="7"/>
                <c:pt idx="0">
                  <c:v>2.0</c:v>
                </c:pt>
                <c:pt idx="1">
                  <c:v>4.0</c:v>
                </c:pt>
                <c:pt idx="2">
                  <c:v>4.0</c:v>
                </c:pt>
                <c:pt idx="3">
                  <c:v>6.0</c:v>
                </c:pt>
                <c:pt idx="4">
                  <c:v>6.0</c:v>
                </c:pt>
                <c:pt idx="5">
                  <c:v>8.0</c:v>
                </c:pt>
                <c:pt idx="6">
                  <c:v>20.0</c:v>
                </c:pt>
              </c:numCache>
            </c:numRef>
          </c:val>
        </c:ser>
        <c:axId val="548806696"/>
        <c:axId val="550485112"/>
      </c:barChart>
      <c:catAx>
        <c:axId val="548806696"/>
        <c:scaling>
          <c:orientation val="minMax"/>
        </c:scaling>
        <c:axPos val="l"/>
        <c:majorTickMark val="none"/>
        <c:tickLblPos val="nextTo"/>
        <c:txPr>
          <a:bodyPr/>
          <a:lstStyle/>
          <a:p>
            <a:pPr>
              <a:defRPr lang="ja-JP"/>
            </a:pPr>
            <a:endParaRPr lang="en-US"/>
          </a:p>
        </c:txPr>
        <c:crossAx val="550485112"/>
        <c:crosses val="autoZero"/>
        <c:auto val="1"/>
        <c:lblAlgn val="ctr"/>
        <c:lblOffset val="100"/>
      </c:catAx>
      <c:valAx>
        <c:axId val="550485112"/>
        <c:scaling>
          <c:orientation val="minMax"/>
        </c:scaling>
        <c:axPos val="b"/>
        <c:majorGridlines/>
        <c:numFmt formatCode="General" sourceLinked="1"/>
        <c:majorTickMark val="none"/>
        <c:tickLblPos val="nextTo"/>
        <c:txPr>
          <a:bodyPr/>
          <a:lstStyle/>
          <a:p>
            <a:pPr>
              <a:defRPr lang="ja-JP"/>
            </a:pPr>
            <a:endParaRPr lang="en-US"/>
          </a:p>
        </c:txPr>
        <c:crossAx val="548806696"/>
        <c:crosses val="autoZero"/>
        <c:crossBetween val="between"/>
      </c:valAx>
    </c:plotArea>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sz="2400">
                <a:latin typeface="ヒラギノ丸ゴ Pro W4"/>
                <a:ea typeface="ヒラギノ丸ゴ Pro W4"/>
                <a:cs typeface="ヒラギノ丸ゴ Pro W4"/>
              </a:defRPr>
            </a:pPr>
            <a:r>
              <a:rPr lang="ja-JP" sz="2400" dirty="0">
                <a:latin typeface="ヒラギノ丸ゴ Pro W4"/>
                <a:ea typeface="ヒラギノ丸ゴ Pro W4"/>
                <a:cs typeface="ヒラギノ丸ゴ Pro W4"/>
              </a:rPr>
              <a:t>回答者数（</a:t>
            </a:r>
            <a:r>
              <a:rPr lang="ja-JP" altLang="en-US" sz="2400" dirty="0">
                <a:latin typeface="ヒラギノ丸ゴ Pro W4"/>
                <a:ea typeface="ヒラギノ丸ゴ Pro W4"/>
                <a:cs typeface="ヒラギノ丸ゴ Pro W4"/>
              </a:rPr>
              <a:t>９７人</a:t>
            </a:r>
            <a:r>
              <a:rPr lang="ja-JP" sz="2400" dirty="0">
                <a:latin typeface="ヒラギノ丸ゴ Pro W4"/>
                <a:ea typeface="ヒラギノ丸ゴ Pro W4"/>
                <a:cs typeface="ヒラギノ丸ゴ Pro W4"/>
              </a:rPr>
              <a:t>）</a:t>
            </a:r>
          </a:p>
        </c:rich>
      </c:tx>
      <c:layout>
        <c:manualLayout>
          <c:xMode val="edge"/>
          <c:yMode val="edge"/>
          <c:x val="0.157167015936854"/>
          <c:y val="0.0153364602000744"/>
        </c:manualLayout>
      </c:layout>
    </c:title>
    <c:plotArea>
      <c:layout>
        <c:manualLayout>
          <c:layoutTarget val="inner"/>
          <c:xMode val="edge"/>
          <c:yMode val="edge"/>
          <c:x val="0.0649385060206539"/>
          <c:y val="0.21754933212549"/>
          <c:w val="0.703421020500208"/>
          <c:h val="0.681788979968409"/>
        </c:manualLayout>
      </c:layout>
      <c:pieChart>
        <c:varyColors val="1"/>
        <c:ser>
          <c:idx val="0"/>
          <c:order val="0"/>
          <c:tx>
            <c:strRef>
              <c:f>性別!$M$4</c:f>
              <c:strCache>
                <c:ptCount val="1"/>
                <c:pt idx="0">
                  <c:v>回答者数</c:v>
                </c:pt>
              </c:strCache>
            </c:strRef>
          </c:tx>
          <c:spPr>
            <a:solidFill>
              <a:schemeClr val="bg1"/>
            </a:solidFill>
            <a:effectLst/>
          </c:spPr>
          <c:dPt>
            <c:idx val="0"/>
            <c:spPr>
              <a:solidFill>
                <a:schemeClr val="bg1">
                  <a:lumMod val="75000"/>
                </a:schemeClr>
              </a:solidFill>
              <a:ln>
                <a:solidFill>
                  <a:srgbClr val="000000"/>
                </a:solidFill>
              </a:ln>
              <a:effectLst/>
            </c:spPr>
          </c:dPt>
          <c:dPt>
            <c:idx val="1"/>
            <c:spPr>
              <a:solidFill>
                <a:schemeClr val="bg1"/>
              </a:solidFill>
              <a:ln>
                <a:solidFill>
                  <a:srgbClr val="000000"/>
                </a:solidFill>
              </a:ln>
              <a:effectLst/>
            </c:spPr>
          </c:dPt>
          <c:dLbls>
            <c:dLbl>
              <c:idx val="0"/>
              <c:layout>
                <c:manualLayout>
                  <c:x val="-0.207833827129115"/>
                  <c:y val="-0.307056663591324"/>
                </c:manualLayout>
              </c:layout>
              <c:showVal val="1"/>
            </c:dLbl>
            <c:dLbl>
              <c:idx val="1"/>
              <c:layout>
                <c:manualLayout>
                  <c:x val="0.224741245195978"/>
                  <c:y val="0.0720157502628533"/>
                </c:manualLayout>
              </c:layout>
              <c:showVal val="1"/>
            </c:dLbl>
            <c:txPr>
              <a:bodyPr/>
              <a:lstStyle/>
              <a:p>
                <a:pPr>
                  <a:defRPr lang="ja-JP" sz="2000">
                    <a:latin typeface="ヒラギノ丸ゴ Pro W4"/>
                    <a:ea typeface="ヒラギノ丸ゴ Pro W4"/>
                    <a:cs typeface="ヒラギノ丸ゴ Pro W4"/>
                  </a:defRPr>
                </a:pPr>
                <a:endParaRPr lang="en-US"/>
              </a:p>
            </c:txPr>
            <c:showVal val="1"/>
            <c:showLeaderLines val="1"/>
          </c:dLbls>
          <c:cat>
            <c:strRef>
              <c:f>性別!$L$5:$L$6</c:f>
              <c:strCache>
                <c:ptCount val="2"/>
                <c:pt idx="0">
                  <c:v>男性</c:v>
                </c:pt>
                <c:pt idx="1">
                  <c:v>女性</c:v>
                </c:pt>
              </c:strCache>
            </c:strRef>
          </c:cat>
          <c:val>
            <c:numRef>
              <c:f>性別!$M$5:$M$6</c:f>
              <c:numCache>
                <c:formatCode>General</c:formatCode>
                <c:ptCount val="2"/>
                <c:pt idx="0">
                  <c:v>64.0</c:v>
                </c:pt>
                <c:pt idx="1">
                  <c:v>33.0</c:v>
                </c:pt>
              </c:numCache>
            </c:numRef>
          </c:val>
        </c:ser>
        <c:firstSliceAng val="0"/>
      </c:pieChart>
    </c:plotArea>
    <c:legend>
      <c:legendPos val="r"/>
      <c:layout>
        <c:manualLayout>
          <c:xMode val="edge"/>
          <c:yMode val="edge"/>
          <c:x val="0.619505016450169"/>
          <c:y val="0.132591145267273"/>
          <c:w val="0.216623578302712"/>
          <c:h val="0.12083187338159"/>
        </c:manualLayout>
      </c:layout>
      <c:txPr>
        <a:bodyPr/>
        <a:lstStyle/>
        <a:p>
          <a:pPr>
            <a:defRPr lang="ja-JP" sz="1800">
              <a:latin typeface="ヒラギノ丸ゴ Pro W4"/>
              <a:ea typeface="ヒラギノ丸ゴ Pro W4"/>
              <a:cs typeface="ヒラギノ丸ゴ Pro W4"/>
            </a:defRPr>
          </a:pPr>
          <a:endParaRPr lang="en-US"/>
        </a:p>
      </c:txPr>
    </c:legend>
    <c:plotVisOnly val="1"/>
    <c:dispBlanksAs val="zero"/>
  </c:chart>
  <c:txPr>
    <a:bodyPr/>
    <a:lstStyle/>
    <a:p>
      <a:pPr>
        <a:defRPr>
          <a:latin typeface="+mn-lt"/>
        </a:defRPr>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480227630637079"/>
          <c:y val="0.030379746835443"/>
          <c:w val="0.928340873299928"/>
          <c:h val="0.902919964118409"/>
        </c:manualLayout>
      </c:layout>
      <c:barChart>
        <c:barDir val="col"/>
        <c:grouping val="stacked"/>
        <c:ser>
          <c:idx val="0"/>
          <c:order val="0"/>
          <c:tx>
            <c:strRef>
              <c:f>留学希望者!$F$1</c:f>
              <c:strCache>
                <c:ptCount val="1"/>
                <c:pt idx="0">
                  <c:v>女性</c:v>
                </c:pt>
              </c:strCache>
            </c:strRef>
          </c:tx>
          <c:spPr>
            <a:solidFill>
              <a:schemeClr val="tx1"/>
            </a:solidFill>
            <a:ln>
              <a:solidFill>
                <a:schemeClr val="tx1"/>
              </a:solidFill>
            </a:ln>
            <a:effectLst/>
          </c:spPr>
          <c:cat>
            <c:strRef>
              <c:f>留学希望者!$E$2:$E$4</c:f>
              <c:strCache>
                <c:ptCount val="3"/>
                <c:pt idx="0">
                  <c:v>希望する</c:v>
                </c:pt>
                <c:pt idx="1">
                  <c:v>どちらともいえない</c:v>
                </c:pt>
                <c:pt idx="2">
                  <c:v>希望しない</c:v>
                </c:pt>
              </c:strCache>
            </c:strRef>
          </c:cat>
          <c:val>
            <c:numRef>
              <c:f>留学希望者!$F$2:$F$4</c:f>
              <c:numCache>
                <c:formatCode>General</c:formatCode>
                <c:ptCount val="3"/>
                <c:pt idx="0">
                  <c:v>16.0</c:v>
                </c:pt>
                <c:pt idx="1">
                  <c:v>2.0</c:v>
                </c:pt>
                <c:pt idx="2">
                  <c:v>3.0</c:v>
                </c:pt>
              </c:numCache>
            </c:numRef>
          </c:val>
        </c:ser>
        <c:ser>
          <c:idx val="1"/>
          <c:order val="1"/>
          <c:tx>
            <c:strRef>
              <c:f>留学希望者!$G$1</c:f>
              <c:strCache>
                <c:ptCount val="1"/>
                <c:pt idx="0">
                  <c:v>男性</c:v>
                </c:pt>
              </c:strCache>
            </c:strRef>
          </c:tx>
          <c:spPr>
            <a:solidFill>
              <a:schemeClr val="bg1">
                <a:lumMod val="75000"/>
              </a:schemeClr>
            </a:solidFill>
            <a:ln>
              <a:solidFill>
                <a:schemeClr val="tx1"/>
              </a:solidFill>
            </a:ln>
            <a:effectLst/>
          </c:spPr>
          <c:cat>
            <c:strRef>
              <c:f>留学希望者!$E$2:$E$4</c:f>
              <c:strCache>
                <c:ptCount val="3"/>
                <c:pt idx="0">
                  <c:v>希望する</c:v>
                </c:pt>
                <c:pt idx="1">
                  <c:v>どちらともいえない</c:v>
                </c:pt>
                <c:pt idx="2">
                  <c:v>希望しない</c:v>
                </c:pt>
              </c:strCache>
            </c:strRef>
          </c:cat>
          <c:val>
            <c:numRef>
              <c:f>留学希望者!$G$2:$G$4</c:f>
              <c:numCache>
                <c:formatCode>General</c:formatCode>
                <c:ptCount val="3"/>
                <c:pt idx="0">
                  <c:v>8.0</c:v>
                </c:pt>
                <c:pt idx="1">
                  <c:v>10.0</c:v>
                </c:pt>
                <c:pt idx="2">
                  <c:v>8.0</c:v>
                </c:pt>
              </c:numCache>
            </c:numRef>
          </c:val>
        </c:ser>
        <c:overlap val="100"/>
        <c:axId val="550428376"/>
        <c:axId val="550425144"/>
      </c:barChart>
      <c:catAx>
        <c:axId val="550428376"/>
        <c:scaling>
          <c:orientation val="minMax"/>
        </c:scaling>
        <c:axPos val="b"/>
        <c:tickLblPos val="nextTo"/>
        <c:txPr>
          <a:bodyPr/>
          <a:lstStyle/>
          <a:p>
            <a:pPr>
              <a:defRPr lang="ja-JP"/>
            </a:pPr>
            <a:endParaRPr lang="en-US"/>
          </a:p>
        </c:txPr>
        <c:crossAx val="550425144"/>
        <c:crosses val="autoZero"/>
        <c:auto val="1"/>
        <c:lblAlgn val="ctr"/>
        <c:lblOffset val="100"/>
      </c:catAx>
      <c:valAx>
        <c:axId val="550425144"/>
        <c:scaling>
          <c:orientation val="minMax"/>
        </c:scaling>
        <c:axPos val="l"/>
        <c:majorGridlines/>
        <c:numFmt formatCode="General" sourceLinked="1"/>
        <c:majorTickMark val="none"/>
        <c:tickLblPos val="nextTo"/>
        <c:txPr>
          <a:bodyPr/>
          <a:lstStyle/>
          <a:p>
            <a:pPr>
              <a:defRPr lang="ja-JP"/>
            </a:pPr>
            <a:endParaRPr lang="en-US"/>
          </a:p>
        </c:txPr>
        <c:crossAx val="550428376"/>
        <c:crosses val="autoZero"/>
        <c:crossBetween val="between"/>
      </c:valAx>
      <c:spPr>
        <a:ln>
          <a:noFill/>
        </a:ln>
      </c:spPr>
    </c:plotArea>
    <c:legend>
      <c:legendPos val="t"/>
      <c:layout>
        <c:manualLayout>
          <c:xMode val="edge"/>
          <c:yMode val="edge"/>
          <c:x val="0.656476107259353"/>
          <c:y val="0.0615892766764892"/>
          <c:w val="0.265411951224639"/>
          <c:h val="0.0889125194202408"/>
        </c:manualLayout>
      </c:layout>
      <c:overlay val="1"/>
      <c:txPr>
        <a:bodyPr/>
        <a:lstStyle/>
        <a:p>
          <a:pPr>
            <a:defRPr lang="ja-JP" sz="2400"/>
          </a:pPr>
          <a:endParaRPr lang="en-US"/>
        </a:p>
      </c:txPr>
    </c:legend>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sz="2400">
                <a:latin typeface="ヒラギノ丸ゴ Pro W4"/>
                <a:ea typeface="ヒラギノ丸ゴ Pro W4"/>
                <a:cs typeface="ヒラギノ丸ゴ Pro W4"/>
              </a:defRPr>
            </a:pPr>
            <a:r>
              <a:rPr lang="ja-JP" altLang="en-US" sz="2400" dirty="0" smtClean="0">
                <a:latin typeface="ヒラギノ丸ゴ Pro W4"/>
                <a:ea typeface="ヒラギノ丸ゴ Pro W4"/>
                <a:cs typeface="ヒラギノ丸ゴ Pro W4"/>
              </a:rPr>
              <a:t>留学を希望する年齢</a:t>
            </a:r>
            <a:endParaRPr lang="ja-JP" altLang="en-US" sz="2400" dirty="0">
              <a:latin typeface="ヒラギノ丸ゴ Pro W4"/>
              <a:ea typeface="ヒラギノ丸ゴ Pro W4"/>
              <a:cs typeface="ヒラギノ丸ゴ Pro W4"/>
            </a:endParaRPr>
          </a:p>
        </c:rich>
      </c:tx>
      <c:layout>
        <c:manualLayout>
          <c:xMode val="edge"/>
          <c:yMode val="edge"/>
          <c:x val="0.000941454702020316"/>
          <c:y val="0.190990283291933"/>
        </c:manualLayout>
      </c:layout>
    </c:title>
    <c:plotArea>
      <c:layout>
        <c:manualLayout>
          <c:layoutTarget val="inner"/>
          <c:xMode val="edge"/>
          <c:yMode val="edge"/>
          <c:x val="0.0"/>
          <c:y val="0.100363521416153"/>
          <c:w val="0.969912590978103"/>
          <c:h val="0.892146663552791"/>
        </c:manualLayout>
      </c:layout>
      <c:barChart>
        <c:barDir val="bar"/>
        <c:grouping val="stacked"/>
        <c:ser>
          <c:idx val="0"/>
          <c:order val="0"/>
          <c:tx>
            <c:strRef>
              <c:f>留学希望年齢!$D$2</c:f>
              <c:strCache>
                <c:ptCount val="1"/>
                <c:pt idx="0">
                  <c:v>20代</c:v>
                </c:pt>
              </c:strCache>
            </c:strRef>
          </c:tx>
          <c:spPr>
            <a:solidFill>
              <a:schemeClr val="bg1"/>
            </a:solidFill>
            <a:ln>
              <a:solidFill>
                <a:schemeClr val="tx1"/>
              </a:solidFill>
            </a:ln>
            <a:effectLst/>
          </c:spPr>
          <c:val>
            <c:numRef>
              <c:f>留学希望年齢!$E$2</c:f>
              <c:numCache>
                <c:formatCode>General</c:formatCode>
                <c:ptCount val="1"/>
                <c:pt idx="0">
                  <c:v>5.0</c:v>
                </c:pt>
              </c:numCache>
            </c:numRef>
          </c:val>
        </c:ser>
        <c:ser>
          <c:idx val="1"/>
          <c:order val="1"/>
          <c:tx>
            <c:strRef>
              <c:f>留学希望年齢!$D$3</c:f>
              <c:strCache>
                <c:ptCount val="1"/>
                <c:pt idx="0">
                  <c:v>30代</c:v>
                </c:pt>
              </c:strCache>
            </c:strRef>
          </c:tx>
          <c:spPr>
            <a:solidFill>
              <a:schemeClr val="bg1">
                <a:lumMod val="75000"/>
              </a:schemeClr>
            </a:solidFill>
            <a:ln>
              <a:solidFill>
                <a:schemeClr val="tx1"/>
              </a:solidFill>
            </a:ln>
            <a:effectLst/>
          </c:spPr>
          <c:val>
            <c:numRef>
              <c:f>留学希望年齢!$E$3</c:f>
              <c:numCache>
                <c:formatCode>General</c:formatCode>
                <c:ptCount val="1"/>
                <c:pt idx="0">
                  <c:v>12.0</c:v>
                </c:pt>
              </c:numCache>
            </c:numRef>
          </c:val>
        </c:ser>
        <c:ser>
          <c:idx val="2"/>
          <c:order val="2"/>
          <c:tx>
            <c:strRef>
              <c:f>留学希望年齢!$D$4</c:f>
              <c:strCache>
                <c:ptCount val="1"/>
                <c:pt idx="0">
                  <c:v>40代</c:v>
                </c:pt>
              </c:strCache>
            </c:strRef>
          </c:tx>
          <c:spPr>
            <a:solidFill>
              <a:schemeClr val="tx1">
                <a:lumMod val="50000"/>
                <a:lumOff val="50000"/>
              </a:schemeClr>
            </a:solidFill>
            <a:ln>
              <a:solidFill>
                <a:schemeClr val="tx1"/>
              </a:solidFill>
            </a:ln>
            <a:effectLst/>
          </c:spPr>
          <c:val>
            <c:numRef>
              <c:f>留学希望年齢!$E$4</c:f>
              <c:numCache>
                <c:formatCode>General</c:formatCode>
                <c:ptCount val="1"/>
                <c:pt idx="0">
                  <c:v>8.0</c:v>
                </c:pt>
              </c:numCache>
            </c:numRef>
          </c:val>
        </c:ser>
        <c:ser>
          <c:idx val="3"/>
          <c:order val="3"/>
          <c:tx>
            <c:strRef>
              <c:f>留学希望年齢!$D$5</c:f>
              <c:strCache>
                <c:ptCount val="1"/>
                <c:pt idx="0">
                  <c:v>50代</c:v>
                </c:pt>
              </c:strCache>
            </c:strRef>
          </c:tx>
          <c:spPr>
            <a:solidFill>
              <a:schemeClr val="tx1"/>
            </a:solidFill>
            <a:ln>
              <a:solidFill>
                <a:schemeClr val="tx1"/>
              </a:solidFill>
            </a:ln>
            <a:effectLst/>
          </c:spPr>
          <c:val>
            <c:numRef>
              <c:f>留学希望年齢!$E$5</c:f>
              <c:numCache>
                <c:formatCode>General</c:formatCode>
                <c:ptCount val="1"/>
                <c:pt idx="0">
                  <c:v>1.0</c:v>
                </c:pt>
              </c:numCache>
            </c:numRef>
          </c:val>
        </c:ser>
        <c:overlap val="100"/>
        <c:axId val="550391976"/>
        <c:axId val="550386312"/>
      </c:barChart>
      <c:catAx>
        <c:axId val="550391976"/>
        <c:scaling>
          <c:orientation val="minMax"/>
        </c:scaling>
        <c:delete val="1"/>
        <c:axPos val="l"/>
        <c:tickLblPos val="nextTo"/>
        <c:crossAx val="550386312"/>
        <c:crosses val="autoZero"/>
        <c:auto val="1"/>
        <c:lblAlgn val="ctr"/>
        <c:lblOffset val="100"/>
      </c:catAx>
      <c:valAx>
        <c:axId val="550386312"/>
        <c:scaling>
          <c:orientation val="minMax"/>
        </c:scaling>
        <c:delete val="1"/>
        <c:axPos val="b"/>
        <c:numFmt formatCode="General" sourceLinked="1"/>
        <c:tickLblPos val="nextTo"/>
        <c:crossAx val="550391976"/>
        <c:crosses val="autoZero"/>
        <c:crossBetween val="between"/>
      </c:valAx>
    </c:plotArea>
    <c:plotVisOnly val="1"/>
    <c:dispBlanksAs val="gap"/>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sz="2400">
                <a:latin typeface="ヒラギノ丸ゴ Pro W4"/>
                <a:ea typeface="ヒラギノ丸ゴ Pro W4"/>
                <a:cs typeface="ヒラギノ丸ゴ Pro W4"/>
              </a:defRPr>
            </a:pPr>
            <a:r>
              <a:rPr lang="ja-JP" altLang="en-US" sz="2400" dirty="0" smtClean="0">
                <a:latin typeface="ヒラギノ丸ゴ Pro W4"/>
                <a:ea typeface="ヒラギノ丸ゴ Pro W4"/>
                <a:cs typeface="ヒラギノ丸ゴ Pro W4"/>
              </a:rPr>
              <a:t>現在の年齢</a:t>
            </a:r>
            <a:endParaRPr lang="ja-JP" altLang="en-US" sz="2400" dirty="0">
              <a:latin typeface="ヒラギノ丸ゴ Pro W4"/>
              <a:ea typeface="ヒラギノ丸ゴ Pro W4"/>
              <a:cs typeface="ヒラギノ丸ゴ Pro W4"/>
            </a:endParaRPr>
          </a:p>
        </c:rich>
      </c:tx>
      <c:layout>
        <c:manualLayout>
          <c:xMode val="edge"/>
          <c:yMode val="edge"/>
          <c:x val="0.020468247292251"/>
          <c:y val="0.168520838198764"/>
        </c:manualLayout>
      </c:layout>
    </c:title>
    <c:plotArea>
      <c:layout>
        <c:manualLayout>
          <c:layoutTarget val="inner"/>
          <c:xMode val="edge"/>
          <c:yMode val="edge"/>
          <c:x val="0.0155972843531369"/>
          <c:y val="0.0441899086832315"/>
          <c:w val="0.968805431293726"/>
          <c:h val="0.95206518380124"/>
        </c:manualLayout>
      </c:layout>
      <c:barChart>
        <c:barDir val="bar"/>
        <c:grouping val="stacked"/>
        <c:ser>
          <c:idx val="0"/>
          <c:order val="0"/>
          <c:tx>
            <c:strRef>
              <c:f>留学希望年齢!$D$8</c:f>
              <c:strCache>
                <c:ptCount val="1"/>
                <c:pt idx="0">
                  <c:v>20代</c:v>
                </c:pt>
              </c:strCache>
            </c:strRef>
          </c:tx>
          <c:spPr>
            <a:solidFill>
              <a:schemeClr val="bg1"/>
            </a:solidFill>
            <a:ln>
              <a:solidFill>
                <a:schemeClr val="tx1"/>
              </a:solidFill>
            </a:ln>
            <a:effectLst/>
          </c:spPr>
          <c:val>
            <c:numRef>
              <c:f>留学希望年齢!$E$8</c:f>
              <c:numCache>
                <c:formatCode>General</c:formatCode>
                <c:ptCount val="1"/>
                <c:pt idx="0">
                  <c:v>6.0</c:v>
                </c:pt>
              </c:numCache>
            </c:numRef>
          </c:val>
        </c:ser>
        <c:ser>
          <c:idx val="1"/>
          <c:order val="1"/>
          <c:tx>
            <c:strRef>
              <c:f>留学希望年齢!$D$9</c:f>
              <c:strCache>
                <c:ptCount val="1"/>
                <c:pt idx="0">
                  <c:v>30代</c:v>
                </c:pt>
              </c:strCache>
            </c:strRef>
          </c:tx>
          <c:spPr>
            <a:solidFill>
              <a:schemeClr val="bg1">
                <a:lumMod val="75000"/>
              </a:schemeClr>
            </a:solidFill>
            <a:ln>
              <a:solidFill>
                <a:schemeClr val="tx1"/>
              </a:solidFill>
            </a:ln>
            <a:effectLst/>
          </c:spPr>
          <c:val>
            <c:numRef>
              <c:f>留学希望年齢!$E$9</c:f>
              <c:numCache>
                <c:formatCode>General</c:formatCode>
                <c:ptCount val="1"/>
                <c:pt idx="0">
                  <c:v>10.0</c:v>
                </c:pt>
              </c:numCache>
            </c:numRef>
          </c:val>
        </c:ser>
        <c:ser>
          <c:idx val="2"/>
          <c:order val="2"/>
          <c:tx>
            <c:strRef>
              <c:f>留学希望年齢!$D$10</c:f>
              <c:strCache>
                <c:ptCount val="1"/>
                <c:pt idx="0">
                  <c:v>40代</c:v>
                </c:pt>
              </c:strCache>
            </c:strRef>
          </c:tx>
          <c:spPr>
            <a:solidFill>
              <a:schemeClr val="tx1">
                <a:lumMod val="50000"/>
                <a:lumOff val="50000"/>
              </a:schemeClr>
            </a:solidFill>
            <a:ln>
              <a:solidFill>
                <a:schemeClr val="tx1"/>
              </a:solidFill>
            </a:ln>
            <a:effectLst/>
          </c:spPr>
          <c:val>
            <c:numRef>
              <c:f>留学希望年齢!$E$10</c:f>
              <c:numCache>
                <c:formatCode>General</c:formatCode>
                <c:ptCount val="1"/>
                <c:pt idx="0">
                  <c:v>8.0</c:v>
                </c:pt>
              </c:numCache>
            </c:numRef>
          </c:val>
        </c:ser>
        <c:ser>
          <c:idx val="3"/>
          <c:order val="3"/>
          <c:tx>
            <c:strRef>
              <c:f>留学希望年齢!$D$11</c:f>
              <c:strCache>
                <c:ptCount val="1"/>
                <c:pt idx="0">
                  <c:v>50代</c:v>
                </c:pt>
              </c:strCache>
            </c:strRef>
          </c:tx>
          <c:val>
            <c:numRef>
              <c:f>留学希望年齢!$E$11</c:f>
              <c:numCache>
                <c:formatCode>General</c:formatCode>
                <c:ptCount val="1"/>
              </c:numCache>
            </c:numRef>
          </c:val>
        </c:ser>
        <c:overlap val="100"/>
        <c:axId val="550341432"/>
        <c:axId val="550344632"/>
      </c:barChart>
      <c:catAx>
        <c:axId val="550341432"/>
        <c:scaling>
          <c:orientation val="minMax"/>
        </c:scaling>
        <c:delete val="1"/>
        <c:axPos val="l"/>
        <c:tickLblPos val="nextTo"/>
        <c:crossAx val="550344632"/>
        <c:crosses val="autoZero"/>
        <c:auto val="1"/>
        <c:lblAlgn val="ctr"/>
        <c:lblOffset val="100"/>
      </c:catAx>
      <c:valAx>
        <c:axId val="550344632"/>
        <c:scaling>
          <c:orientation val="minMax"/>
        </c:scaling>
        <c:delete val="1"/>
        <c:axPos val="b"/>
        <c:numFmt formatCode="General" sourceLinked="1"/>
        <c:tickLblPos val="nextTo"/>
        <c:crossAx val="550341432"/>
        <c:crosses val="autoZero"/>
        <c:crossBetween val="between"/>
      </c:valAx>
    </c:plotArea>
    <c:plotVisOnly val="1"/>
    <c:dispBlanksAs val="gap"/>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a:pPr>
            <a:r>
              <a:rPr lang="ja-JP" altLang="en-US"/>
              <a:t>希望留学先（複数選択可）</a:t>
            </a:r>
          </a:p>
        </c:rich>
      </c:tx>
      <c:layout>
        <c:manualLayout>
          <c:xMode val="edge"/>
          <c:yMode val="edge"/>
          <c:x val="0.302121331424481"/>
          <c:y val="0.0130976444866136"/>
        </c:manualLayout>
      </c:layout>
    </c:title>
    <c:plotArea>
      <c:layout>
        <c:manualLayout>
          <c:layoutTarget val="inner"/>
          <c:xMode val="edge"/>
          <c:yMode val="edge"/>
          <c:x val="0.163905273204486"/>
          <c:y val="0.194444444444444"/>
          <c:w val="0.800969816272966"/>
          <c:h val="0.750114476769848"/>
        </c:manualLayout>
      </c:layout>
      <c:barChart>
        <c:barDir val="bar"/>
        <c:grouping val="clustered"/>
        <c:ser>
          <c:idx val="0"/>
          <c:order val="0"/>
          <c:spPr>
            <a:solidFill>
              <a:schemeClr val="bg1">
                <a:lumMod val="75000"/>
              </a:schemeClr>
            </a:solidFill>
            <a:ln>
              <a:solidFill>
                <a:schemeClr val="tx1"/>
              </a:solidFill>
            </a:ln>
            <a:effectLst/>
          </c:spPr>
          <c:cat>
            <c:strRef>
              <c:f>留学希望国!$K$7:$K$11</c:f>
              <c:strCache>
                <c:ptCount val="5"/>
                <c:pt idx="0">
                  <c:v>特になし</c:v>
                </c:pt>
                <c:pt idx="1">
                  <c:v>南米</c:v>
                </c:pt>
                <c:pt idx="2">
                  <c:v>アジア</c:v>
                </c:pt>
                <c:pt idx="3">
                  <c:v>北米</c:v>
                </c:pt>
                <c:pt idx="4">
                  <c:v>欧州</c:v>
                </c:pt>
              </c:strCache>
            </c:strRef>
          </c:cat>
          <c:val>
            <c:numRef>
              <c:f>留学希望国!$L$7:$L$11</c:f>
              <c:numCache>
                <c:formatCode>General</c:formatCode>
                <c:ptCount val="5"/>
                <c:pt idx="0">
                  <c:v>1.0</c:v>
                </c:pt>
                <c:pt idx="1">
                  <c:v>1.0</c:v>
                </c:pt>
                <c:pt idx="2">
                  <c:v>1.0</c:v>
                </c:pt>
                <c:pt idx="3">
                  <c:v>20.0</c:v>
                </c:pt>
                <c:pt idx="4">
                  <c:v>27.0</c:v>
                </c:pt>
              </c:numCache>
            </c:numRef>
          </c:val>
        </c:ser>
        <c:axId val="550251080"/>
        <c:axId val="550254264"/>
      </c:barChart>
      <c:catAx>
        <c:axId val="550251080"/>
        <c:scaling>
          <c:orientation val="minMax"/>
        </c:scaling>
        <c:axPos val="l"/>
        <c:majorTickMark val="none"/>
        <c:tickLblPos val="nextTo"/>
        <c:txPr>
          <a:bodyPr/>
          <a:lstStyle/>
          <a:p>
            <a:pPr>
              <a:defRPr lang="ja-JP"/>
            </a:pPr>
            <a:endParaRPr lang="en-US"/>
          </a:p>
        </c:txPr>
        <c:crossAx val="550254264"/>
        <c:crosses val="autoZero"/>
        <c:auto val="1"/>
        <c:lblAlgn val="ctr"/>
        <c:lblOffset val="100"/>
      </c:catAx>
      <c:valAx>
        <c:axId val="550254264"/>
        <c:scaling>
          <c:orientation val="minMax"/>
        </c:scaling>
        <c:delete val="1"/>
        <c:axPos val="b"/>
        <c:majorGridlines/>
        <c:numFmt formatCode="General" sourceLinked="1"/>
        <c:majorTickMark val="none"/>
        <c:tickLblPos val="nextTo"/>
        <c:crossAx val="550251080"/>
        <c:crosses val="autoZero"/>
        <c:crossBetween val="between"/>
      </c:valAx>
    </c:plotArea>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a:pPr>
            <a:r>
              <a:rPr lang="ja-JP" altLang="en-US" dirty="0" smtClean="0"/>
              <a:t>希望留学期間</a:t>
            </a:r>
            <a:endParaRPr lang="ja-JP" altLang="en-US" dirty="0"/>
          </a:p>
        </c:rich>
      </c:tx>
      <c:layout/>
    </c:title>
    <c:plotArea>
      <c:layout>
        <c:manualLayout>
          <c:layoutTarget val="inner"/>
          <c:xMode val="edge"/>
          <c:yMode val="edge"/>
          <c:x val="0.177875833946887"/>
          <c:y val="0.189814814814815"/>
          <c:w val="0.787593869042799"/>
          <c:h val="0.656666666666667"/>
        </c:manualLayout>
      </c:layout>
      <c:barChart>
        <c:barDir val="bar"/>
        <c:grouping val="clustered"/>
        <c:ser>
          <c:idx val="0"/>
          <c:order val="0"/>
          <c:spPr>
            <a:solidFill>
              <a:schemeClr val="tx1">
                <a:lumMod val="50000"/>
                <a:lumOff val="50000"/>
              </a:schemeClr>
            </a:solidFill>
            <a:ln>
              <a:solidFill>
                <a:schemeClr val="tx1"/>
              </a:solidFill>
            </a:ln>
            <a:effectLst/>
          </c:spPr>
          <c:cat>
            <c:strRef>
              <c:f>留学希望国!$N$7:$N$11</c:f>
              <c:strCache>
                <c:ptCount val="5"/>
                <c:pt idx="0">
                  <c:v>3か月未満</c:v>
                </c:pt>
                <c:pt idx="1">
                  <c:v>3-6か月</c:v>
                </c:pt>
                <c:pt idx="2">
                  <c:v>6か月-１年</c:v>
                </c:pt>
                <c:pt idx="3">
                  <c:v>1-2年</c:v>
                </c:pt>
                <c:pt idx="4">
                  <c:v>2年以上</c:v>
                </c:pt>
              </c:strCache>
            </c:strRef>
          </c:cat>
          <c:val>
            <c:numRef>
              <c:f>留学希望国!$O$7:$O$11</c:f>
              <c:numCache>
                <c:formatCode>General</c:formatCode>
                <c:ptCount val="5"/>
                <c:pt idx="0">
                  <c:v>3.0</c:v>
                </c:pt>
                <c:pt idx="1">
                  <c:v>2.0</c:v>
                </c:pt>
                <c:pt idx="2">
                  <c:v>10.0</c:v>
                </c:pt>
                <c:pt idx="3">
                  <c:v>9.0</c:v>
                </c:pt>
                <c:pt idx="4">
                  <c:v>2.0</c:v>
                </c:pt>
              </c:numCache>
            </c:numRef>
          </c:val>
        </c:ser>
        <c:axId val="550203096"/>
        <c:axId val="550206216"/>
      </c:barChart>
      <c:catAx>
        <c:axId val="550203096"/>
        <c:scaling>
          <c:orientation val="minMax"/>
        </c:scaling>
        <c:axPos val="l"/>
        <c:majorTickMark val="none"/>
        <c:tickLblPos val="nextTo"/>
        <c:txPr>
          <a:bodyPr/>
          <a:lstStyle/>
          <a:p>
            <a:pPr>
              <a:defRPr lang="ja-JP"/>
            </a:pPr>
            <a:endParaRPr lang="en-US"/>
          </a:p>
        </c:txPr>
        <c:crossAx val="550206216"/>
        <c:crosses val="autoZero"/>
        <c:auto val="1"/>
        <c:lblAlgn val="ctr"/>
        <c:lblOffset val="100"/>
      </c:catAx>
      <c:valAx>
        <c:axId val="550206216"/>
        <c:scaling>
          <c:orientation val="minMax"/>
        </c:scaling>
        <c:axPos val="b"/>
        <c:majorGridlines/>
        <c:numFmt formatCode="General" sourceLinked="1"/>
        <c:majorTickMark val="none"/>
        <c:tickLblPos val="nextTo"/>
        <c:txPr>
          <a:bodyPr/>
          <a:lstStyle/>
          <a:p>
            <a:pPr>
              <a:defRPr lang="ja-JP" sz="1400"/>
            </a:pPr>
            <a:endParaRPr lang="en-US"/>
          </a:p>
        </c:txPr>
        <c:crossAx val="550203096"/>
        <c:crosses val="autoZero"/>
        <c:crossBetween val="between"/>
      </c:valAx>
    </c:plotArea>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lang="ja-JP" sz="2400">
                <a:latin typeface="ヒラギノ丸ゴ Pro W4"/>
                <a:ea typeface="ヒラギノ丸ゴ Pro W4"/>
                <a:cs typeface="ヒラギノ丸ゴ Pro W4"/>
              </a:defRPr>
            </a:pPr>
            <a:r>
              <a:rPr lang="ja-JP" altLang="en-US" sz="2400">
                <a:latin typeface="ヒラギノ丸ゴ Pro W4"/>
                <a:ea typeface="ヒラギノ丸ゴ Pro W4"/>
                <a:cs typeface="ヒラギノ丸ゴ Pro W4"/>
              </a:rPr>
              <a:t>留学期間</a:t>
            </a:r>
          </a:p>
        </c:rich>
      </c:tx>
      <c:layout>
        <c:manualLayout>
          <c:xMode val="edge"/>
          <c:yMode val="edge"/>
          <c:x val="0.301388888888889"/>
          <c:y val="0.0441558441558441"/>
        </c:manualLayout>
      </c:layout>
    </c:title>
    <c:plotArea>
      <c:layout>
        <c:manualLayout>
          <c:layoutTarget val="inner"/>
          <c:xMode val="edge"/>
          <c:yMode val="edge"/>
          <c:x val="0.0166666666666667"/>
          <c:y val="0.275064935064935"/>
          <c:w val="0.713333333333333"/>
          <c:h val="0.667012987012987"/>
        </c:manualLayout>
      </c:layout>
      <c:pieChart>
        <c:varyColors val="1"/>
        <c:ser>
          <c:idx val="0"/>
          <c:order val="0"/>
          <c:tx>
            <c:strRef>
              <c:f>Sheet1!$E$10:$E$11</c:f>
              <c:strCache>
                <c:ptCount val="1"/>
                <c:pt idx="0">
                  <c:v>3か月-１年 留学期間</c:v>
                </c:pt>
              </c:strCache>
            </c:strRef>
          </c:tx>
          <c:spPr>
            <a:ln>
              <a:solidFill>
                <a:schemeClr val="tx1"/>
              </a:solidFill>
            </a:ln>
            <a:effectLst/>
          </c:spPr>
          <c:dPt>
            <c:idx val="0"/>
            <c:spPr>
              <a:solidFill>
                <a:schemeClr val="bg1"/>
              </a:solidFill>
              <a:ln>
                <a:solidFill>
                  <a:schemeClr val="tx1"/>
                </a:solidFill>
              </a:ln>
              <a:effectLst/>
            </c:spPr>
          </c:dPt>
          <c:dPt>
            <c:idx val="1"/>
            <c:spPr>
              <a:solidFill>
                <a:schemeClr val="bg1">
                  <a:lumMod val="85000"/>
                </a:schemeClr>
              </a:solidFill>
              <a:ln>
                <a:solidFill>
                  <a:schemeClr val="tx1"/>
                </a:solidFill>
              </a:ln>
              <a:effectLst/>
            </c:spPr>
          </c:dPt>
          <c:dPt>
            <c:idx val="2"/>
            <c:spPr>
              <a:solidFill>
                <a:schemeClr val="bg1">
                  <a:lumMod val="65000"/>
                </a:schemeClr>
              </a:solidFill>
              <a:ln>
                <a:solidFill>
                  <a:schemeClr val="tx1"/>
                </a:solidFill>
              </a:ln>
              <a:effectLst/>
            </c:spPr>
          </c:dPt>
          <c:dPt>
            <c:idx val="3"/>
            <c:spPr>
              <a:solidFill>
                <a:schemeClr val="tx1"/>
              </a:solidFill>
              <a:ln>
                <a:solidFill>
                  <a:schemeClr val="tx1"/>
                </a:solidFill>
              </a:ln>
              <a:effectLst/>
            </c:spPr>
          </c:dPt>
          <c:dLbls>
            <c:dLbl>
              <c:idx val="0"/>
              <c:layout>
                <c:manualLayout>
                  <c:x val="-0.106042432195975"/>
                  <c:y val="0.128641578893547"/>
                </c:manualLayout>
              </c:layout>
              <c:showVal val="1"/>
            </c:dLbl>
            <c:dLbl>
              <c:idx val="1"/>
              <c:layout>
                <c:manualLayout>
                  <c:x val="-0.178288167104112"/>
                  <c:y val="-0.0124675324675325"/>
                </c:manualLayout>
              </c:layout>
              <c:showVal val="1"/>
            </c:dLbl>
            <c:dLbl>
              <c:idx val="2"/>
              <c:layout>
                <c:manualLayout>
                  <c:x val="0.0337765748031496"/>
                  <c:y val="-0.132467532467532"/>
                </c:manualLayout>
              </c:layout>
              <c:showVal val="1"/>
            </c:dLbl>
            <c:dLbl>
              <c:idx val="3"/>
              <c:layout>
                <c:manualLayout>
                  <c:x val="0.124888998250219"/>
                  <c:y val="0.0674107781981798"/>
                </c:manualLayout>
              </c:layout>
              <c:spPr/>
              <c:txPr>
                <a:bodyPr/>
                <a:lstStyle/>
                <a:p>
                  <a:pPr>
                    <a:defRPr lang="ja-JP" sz="2000">
                      <a:solidFill>
                        <a:srgbClr val="FFFFFF"/>
                      </a:solidFill>
                      <a:latin typeface="ヒラギノ丸ゴ Pro W4"/>
                      <a:ea typeface="ヒラギノ丸ゴ Pro W4"/>
                      <a:cs typeface="ヒラギノ丸ゴ Pro W4"/>
                    </a:defRPr>
                  </a:pPr>
                  <a:endParaRPr lang="en-US"/>
                </a:p>
              </c:txPr>
              <c:showVal val="1"/>
            </c:dLbl>
            <c:txPr>
              <a:bodyPr/>
              <a:lstStyle/>
              <a:p>
                <a:pPr>
                  <a:defRPr lang="ja-JP" sz="2000">
                    <a:latin typeface="ヒラギノ丸ゴ Pro W4"/>
                    <a:ea typeface="ヒラギノ丸ゴ Pro W4"/>
                    <a:cs typeface="ヒラギノ丸ゴ Pro W4"/>
                  </a:defRPr>
                </a:pPr>
                <a:endParaRPr lang="en-US"/>
              </a:p>
            </c:txPr>
            <c:showVal val="1"/>
            <c:showLeaderLines val="1"/>
          </c:dLbls>
          <c:cat>
            <c:strRef>
              <c:f>Sheet1!$D$12:$D$15</c:f>
              <c:strCache>
                <c:ptCount val="4"/>
                <c:pt idx="0">
                  <c:v>3か月未満</c:v>
                </c:pt>
                <c:pt idx="1">
                  <c:v>3か月-１年</c:v>
                </c:pt>
                <c:pt idx="2">
                  <c:v>1-2年</c:v>
                </c:pt>
                <c:pt idx="3">
                  <c:v>2年以上</c:v>
                </c:pt>
              </c:strCache>
            </c:strRef>
          </c:cat>
          <c:val>
            <c:numRef>
              <c:f>Sheet1!$E$12:$E$15</c:f>
              <c:numCache>
                <c:formatCode>General</c:formatCode>
                <c:ptCount val="4"/>
                <c:pt idx="0">
                  <c:v>7.0</c:v>
                </c:pt>
                <c:pt idx="1">
                  <c:v>11.0</c:v>
                </c:pt>
                <c:pt idx="2">
                  <c:v>15.0</c:v>
                </c:pt>
                <c:pt idx="3">
                  <c:v>17.0</c:v>
                </c:pt>
              </c:numCache>
            </c:numRef>
          </c:val>
        </c:ser>
        <c:firstSliceAng val="0"/>
      </c:pieChart>
    </c:plotArea>
    <c:legend>
      <c:legendPos val="r"/>
      <c:layout>
        <c:manualLayout>
          <c:xMode val="edge"/>
          <c:yMode val="edge"/>
          <c:x val="0.607777777777778"/>
          <c:y val="0.104311688311688"/>
          <c:w val="0.322777777777778"/>
          <c:h val="0.26825974025974"/>
        </c:manualLayout>
      </c:layout>
      <c:txPr>
        <a:bodyPr/>
        <a:lstStyle/>
        <a:p>
          <a:pPr>
            <a:defRPr lang="ja-JP" sz="1800">
              <a:latin typeface="ヒラギノ丸ゴ Pro W4"/>
              <a:ea typeface="ヒラギノ丸ゴ Pro W4"/>
              <a:cs typeface="ヒラギノ丸ゴ Pro W4"/>
            </a:defRPr>
          </a:pPr>
          <a:endParaRPr lang="en-US"/>
        </a:p>
      </c:txPr>
    </c:legend>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8"/>
  <c:chart>
    <c:title>
      <c:layout>
        <c:manualLayout>
          <c:xMode val="edge"/>
          <c:yMode val="edge"/>
          <c:x val="0.229147158252258"/>
          <c:y val="0.011162613436763"/>
        </c:manualLayout>
      </c:layout>
      <c:txPr>
        <a:bodyPr/>
        <a:lstStyle/>
        <a:p>
          <a:pPr>
            <a:defRPr lang="ja-JP" sz="2400"/>
          </a:pPr>
          <a:endParaRPr lang="en-US"/>
        </a:p>
      </c:txPr>
    </c:title>
    <c:plotArea>
      <c:layout>
        <c:manualLayout>
          <c:layoutTarget val="inner"/>
          <c:xMode val="edge"/>
          <c:yMode val="edge"/>
          <c:x val="0.0352738584601711"/>
          <c:y val="0.21547113611849"/>
          <c:w val="0.644237941815989"/>
          <c:h val="0.570843745912901"/>
        </c:manualLayout>
      </c:layout>
      <c:pieChart>
        <c:varyColors val="1"/>
        <c:ser>
          <c:idx val="0"/>
          <c:order val="0"/>
          <c:tx>
            <c:strRef>
              <c:f>留学先!$C$53</c:f>
              <c:strCache>
                <c:ptCount val="1"/>
                <c:pt idx="0">
                  <c:v>留学した地域</c:v>
                </c:pt>
              </c:strCache>
            </c:strRef>
          </c:tx>
          <c:spPr>
            <a:ln>
              <a:solidFill>
                <a:schemeClr val="tx1"/>
              </a:solidFill>
            </a:ln>
            <a:effectLst/>
          </c:spPr>
          <c:dPt>
            <c:idx val="0"/>
            <c:spPr>
              <a:solidFill>
                <a:schemeClr val="bg1"/>
              </a:solidFill>
              <a:ln>
                <a:solidFill>
                  <a:schemeClr val="tx1"/>
                </a:solidFill>
              </a:ln>
              <a:effectLst/>
            </c:spPr>
          </c:dPt>
          <c:dPt>
            <c:idx val="1"/>
            <c:spPr>
              <a:solidFill>
                <a:schemeClr val="bg1">
                  <a:lumMod val="75000"/>
                </a:schemeClr>
              </a:solidFill>
              <a:ln>
                <a:solidFill>
                  <a:schemeClr val="tx1"/>
                </a:solidFill>
              </a:ln>
              <a:effectLst/>
            </c:spPr>
          </c:dPt>
          <c:dPt>
            <c:idx val="2"/>
            <c:spPr>
              <a:solidFill>
                <a:schemeClr val="tx1"/>
              </a:solidFill>
              <a:ln>
                <a:solidFill>
                  <a:schemeClr val="tx1"/>
                </a:solidFill>
              </a:ln>
              <a:effectLst/>
            </c:spPr>
          </c:dPt>
          <c:dLbls>
            <c:dLbl>
              <c:idx val="0"/>
              <c:layout>
                <c:manualLayout>
                  <c:x val="-0.254713761962957"/>
                  <c:y val="-0.0536461138635791"/>
                </c:manualLayout>
              </c:layout>
              <c:showVal val="1"/>
            </c:dLbl>
            <c:dLbl>
              <c:idx val="1"/>
              <c:layout>
                <c:manualLayout>
                  <c:x val="0.22740806577047"/>
                  <c:y val="-0.326958221238428"/>
                </c:manualLayout>
              </c:layout>
              <c:showVal val="1"/>
            </c:dLbl>
            <c:dLbl>
              <c:idx val="2"/>
              <c:layout>
                <c:manualLayout>
                  <c:x val="0.00528175440824035"/>
                  <c:y val="0.0646250275989025"/>
                </c:manualLayout>
              </c:layout>
              <c:spPr/>
              <c:txPr>
                <a:bodyPr/>
                <a:lstStyle/>
                <a:p>
                  <a:pPr>
                    <a:defRPr lang="ja-JP">
                      <a:solidFill>
                        <a:schemeClr val="bg1"/>
                      </a:solidFill>
                    </a:defRPr>
                  </a:pPr>
                  <a:endParaRPr lang="en-US"/>
                </a:p>
              </c:txPr>
              <c:showVal val="1"/>
            </c:dLbl>
            <c:txPr>
              <a:bodyPr/>
              <a:lstStyle/>
              <a:p>
                <a:pPr>
                  <a:defRPr lang="ja-JP"/>
                </a:pPr>
                <a:endParaRPr lang="en-US"/>
              </a:p>
            </c:txPr>
            <c:showVal val="1"/>
            <c:showLeaderLines val="1"/>
          </c:dLbls>
          <c:cat>
            <c:strRef>
              <c:f>留学先!$B$54:$B$56</c:f>
              <c:strCache>
                <c:ptCount val="3"/>
                <c:pt idx="0">
                  <c:v>ヨーロッパ</c:v>
                </c:pt>
                <c:pt idx="1">
                  <c:v>北米</c:v>
                </c:pt>
                <c:pt idx="2">
                  <c:v>アジア</c:v>
                </c:pt>
              </c:strCache>
            </c:strRef>
          </c:cat>
          <c:val>
            <c:numRef>
              <c:f>留学先!$C$54:$C$56</c:f>
              <c:numCache>
                <c:formatCode>General</c:formatCode>
                <c:ptCount val="3"/>
                <c:pt idx="0">
                  <c:v>19.0</c:v>
                </c:pt>
                <c:pt idx="1">
                  <c:v>31.0</c:v>
                </c:pt>
                <c:pt idx="2">
                  <c:v>1.0</c:v>
                </c:pt>
              </c:numCache>
            </c:numRef>
          </c:val>
        </c:ser>
        <c:firstSliceAng val="0"/>
      </c:pieChart>
    </c:plotArea>
    <c:legend>
      <c:legendPos val="r"/>
      <c:layout>
        <c:manualLayout>
          <c:xMode val="edge"/>
          <c:yMode val="edge"/>
          <c:x val="0.568651102258479"/>
          <c:y val="0.102008004736464"/>
          <c:w val="0.287733902582253"/>
          <c:h val="0.172931207362332"/>
        </c:manualLayout>
      </c:layout>
      <c:txPr>
        <a:bodyPr/>
        <a:lstStyle/>
        <a:p>
          <a:pPr>
            <a:defRPr lang="ja-JP"/>
          </a:pPr>
          <a:endParaRPr lang="en-US"/>
        </a:p>
      </c:txPr>
    </c:legend>
    <c:plotVisOnly val="1"/>
    <c:dispBlanksAs val="zero"/>
  </c:chart>
  <c:txPr>
    <a:bodyPr/>
    <a:lstStyle/>
    <a:p>
      <a:pPr>
        <a:defRPr sz="1800">
          <a:latin typeface="ヒラギノ丸ゴ Pro W4"/>
          <a:ea typeface="ヒラギノ丸ゴ Pro W4"/>
          <a:cs typeface="ヒラギノ丸ゴ Pro W4"/>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544027181978154"/>
          <c:y val="0.0805785123966942"/>
          <c:w val="0.918820762749661"/>
          <c:h val="0.867052450055313"/>
        </c:manualLayout>
      </c:layout>
      <c:barChart>
        <c:barDir val="col"/>
        <c:grouping val="stacked"/>
        <c:ser>
          <c:idx val="0"/>
          <c:order val="0"/>
          <c:tx>
            <c:strRef>
              <c:f>年齢!$F$2</c:f>
              <c:strCache>
                <c:ptCount val="1"/>
                <c:pt idx="0">
                  <c:v>女性</c:v>
                </c:pt>
              </c:strCache>
            </c:strRef>
          </c:tx>
          <c:spPr>
            <a:solidFill>
              <a:schemeClr val="tx1"/>
            </a:solidFill>
            <a:ln>
              <a:solidFill>
                <a:schemeClr val="tx1"/>
              </a:solidFill>
            </a:ln>
            <a:effectLst/>
          </c:spPr>
          <c:cat>
            <c:strRef>
              <c:f>年齢!$E$3:$E$7</c:f>
              <c:strCache>
                <c:ptCount val="5"/>
                <c:pt idx="0">
                  <c:v>20代</c:v>
                </c:pt>
                <c:pt idx="1">
                  <c:v>30代</c:v>
                </c:pt>
                <c:pt idx="2">
                  <c:v>40代</c:v>
                </c:pt>
                <c:pt idx="3">
                  <c:v>50代</c:v>
                </c:pt>
                <c:pt idx="4">
                  <c:v>60代以上</c:v>
                </c:pt>
              </c:strCache>
            </c:strRef>
          </c:cat>
          <c:val>
            <c:numRef>
              <c:f>年齢!$F$3:$F$7</c:f>
              <c:numCache>
                <c:formatCode>General</c:formatCode>
                <c:ptCount val="5"/>
                <c:pt idx="0">
                  <c:v>6.0</c:v>
                </c:pt>
                <c:pt idx="1">
                  <c:v>3.0</c:v>
                </c:pt>
                <c:pt idx="2">
                  <c:v>1.0</c:v>
                </c:pt>
                <c:pt idx="3">
                  <c:v>0.0</c:v>
                </c:pt>
                <c:pt idx="4">
                  <c:v>2.0</c:v>
                </c:pt>
              </c:numCache>
            </c:numRef>
          </c:val>
        </c:ser>
        <c:ser>
          <c:idx val="1"/>
          <c:order val="1"/>
          <c:tx>
            <c:strRef>
              <c:f>年齢!$G$2</c:f>
              <c:strCache>
                <c:ptCount val="1"/>
                <c:pt idx="0">
                  <c:v>男性</c:v>
                </c:pt>
              </c:strCache>
            </c:strRef>
          </c:tx>
          <c:spPr>
            <a:solidFill>
              <a:schemeClr val="bg1">
                <a:lumMod val="85000"/>
              </a:schemeClr>
            </a:solidFill>
            <a:ln>
              <a:solidFill>
                <a:schemeClr val="tx1"/>
              </a:solidFill>
            </a:ln>
            <a:effectLst/>
          </c:spPr>
          <c:cat>
            <c:strRef>
              <c:f>年齢!$E$3:$E$7</c:f>
              <c:strCache>
                <c:ptCount val="5"/>
                <c:pt idx="0">
                  <c:v>20代</c:v>
                </c:pt>
                <c:pt idx="1">
                  <c:v>30代</c:v>
                </c:pt>
                <c:pt idx="2">
                  <c:v>40代</c:v>
                </c:pt>
                <c:pt idx="3">
                  <c:v>50代</c:v>
                </c:pt>
                <c:pt idx="4">
                  <c:v>60代以上</c:v>
                </c:pt>
              </c:strCache>
            </c:strRef>
          </c:cat>
          <c:val>
            <c:numRef>
              <c:f>年齢!$G$3:$G$7</c:f>
              <c:numCache>
                <c:formatCode>General</c:formatCode>
                <c:ptCount val="5"/>
                <c:pt idx="0">
                  <c:v>9.0</c:v>
                </c:pt>
                <c:pt idx="1">
                  <c:v>21.0</c:v>
                </c:pt>
                <c:pt idx="2">
                  <c:v>7.0</c:v>
                </c:pt>
                <c:pt idx="3">
                  <c:v>1.0</c:v>
                </c:pt>
                <c:pt idx="4">
                  <c:v>0.0</c:v>
                </c:pt>
              </c:numCache>
            </c:numRef>
          </c:val>
        </c:ser>
        <c:overlap val="100"/>
        <c:axId val="472112184"/>
        <c:axId val="472810392"/>
      </c:barChart>
      <c:catAx>
        <c:axId val="472112184"/>
        <c:scaling>
          <c:orientation val="minMax"/>
        </c:scaling>
        <c:axPos val="b"/>
        <c:tickLblPos val="nextTo"/>
        <c:txPr>
          <a:bodyPr/>
          <a:lstStyle/>
          <a:p>
            <a:pPr>
              <a:defRPr lang="ja-JP"/>
            </a:pPr>
            <a:endParaRPr lang="en-US"/>
          </a:p>
        </c:txPr>
        <c:crossAx val="472810392"/>
        <c:crosses val="autoZero"/>
        <c:auto val="1"/>
        <c:lblAlgn val="ctr"/>
        <c:lblOffset val="100"/>
      </c:catAx>
      <c:valAx>
        <c:axId val="472810392"/>
        <c:scaling>
          <c:orientation val="minMax"/>
          <c:max val="25.0"/>
        </c:scaling>
        <c:axPos val="l"/>
        <c:majorGridlines/>
        <c:numFmt formatCode="General" sourceLinked="1"/>
        <c:majorTickMark val="none"/>
        <c:tickLblPos val="nextTo"/>
        <c:txPr>
          <a:bodyPr/>
          <a:lstStyle/>
          <a:p>
            <a:pPr>
              <a:defRPr lang="ja-JP"/>
            </a:pPr>
            <a:endParaRPr lang="en-US"/>
          </a:p>
        </c:txPr>
        <c:crossAx val="472112184"/>
        <c:crosses val="autoZero"/>
        <c:crossBetween val="between"/>
      </c:valAx>
    </c:plotArea>
    <c:legend>
      <c:legendPos val="t"/>
      <c:layout>
        <c:manualLayout>
          <c:xMode val="edge"/>
          <c:yMode val="edge"/>
          <c:x val="0.704865252623422"/>
          <c:y val="0.0883689123763954"/>
          <c:w val="0.221586516917962"/>
          <c:h val="0.133939244679319"/>
        </c:manualLayout>
      </c:layout>
      <c:overlay val="1"/>
      <c:txPr>
        <a:bodyPr/>
        <a:lstStyle/>
        <a:p>
          <a:pPr>
            <a:defRPr lang="ja-JP" sz="2000"/>
          </a:pPr>
          <a:endParaRPr lang="en-US"/>
        </a:p>
      </c:txPr>
    </c:legend>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manualLayout>
          <c:layoutTarget val="inner"/>
          <c:xMode val="edge"/>
          <c:yMode val="edge"/>
          <c:x val="0.0717143012832738"/>
          <c:y val="0.0415143418422594"/>
          <c:w val="0.801878184344604"/>
          <c:h val="0.914374638100753"/>
        </c:manualLayout>
      </c:layout>
      <c:barChart>
        <c:barDir val="col"/>
        <c:grouping val="stacked"/>
        <c:ser>
          <c:idx val="0"/>
          <c:order val="0"/>
          <c:tx>
            <c:strRef>
              <c:f>Analysis!$A$59</c:f>
              <c:strCache>
                <c:ptCount val="1"/>
                <c:pt idx="0">
                  <c:v>20s</c:v>
                </c:pt>
              </c:strCache>
            </c:strRef>
          </c:tx>
          <c:spPr>
            <a:noFill/>
            <a:ln>
              <a:solidFill>
                <a:schemeClr val="tx1"/>
              </a:solidFill>
            </a:ln>
          </c:spPr>
          <c:cat>
            <c:strRef>
              <c:f>Analysis!$B$58:$C$58</c:f>
              <c:strCache>
                <c:ptCount val="2"/>
                <c:pt idx="0">
                  <c:v>male</c:v>
                </c:pt>
                <c:pt idx="1">
                  <c:v>female</c:v>
                </c:pt>
              </c:strCache>
            </c:strRef>
          </c:cat>
          <c:val>
            <c:numRef>
              <c:f>Analysis!$B$59:$C$59</c:f>
              <c:numCache>
                <c:formatCode>General</c:formatCode>
                <c:ptCount val="2"/>
                <c:pt idx="0">
                  <c:v>2.0</c:v>
                </c:pt>
                <c:pt idx="1">
                  <c:v>4.0</c:v>
                </c:pt>
              </c:numCache>
            </c:numRef>
          </c:val>
        </c:ser>
        <c:ser>
          <c:idx val="1"/>
          <c:order val="1"/>
          <c:tx>
            <c:strRef>
              <c:f>Analysis!$A$60</c:f>
              <c:strCache>
                <c:ptCount val="1"/>
                <c:pt idx="0">
                  <c:v>30s</c:v>
                </c:pt>
              </c:strCache>
            </c:strRef>
          </c:tx>
          <c:spPr>
            <a:solidFill>
              <a:schemeClr val="bg1">
                <a:lumMod val="75000"/>
              </a:schemeClr>
            </a:solidFill>
            <a:ln>
              <a:solidFill>
                <a:schemeClr val="tx1"/>
              </a:solidFill>
            </a:ln>
          </c:spPr>
          <c:cat>
            <c:strRef>
              <c:f>Analysis!$B$58:$C$58</c:f>
              <c:strCache>
                <c:ptCount val="2"/>
                <c:pt idx="0">
                  <c:v>male</c:v>
                </c:pt>
                <c:pt idx="1">
                  <c:v>female</c:v>
                </c:pt>
              </c:strCache>
            </c:strRef>
          </c:cat>
          <c:val>
            <c:numRef>
              <c:f>Analysis!$B$60:$C$60</c:f>
              <c:numCache>
                <c:formatCode>General</c:formatCode>
                <c:ptCount val="2"/>
                <c:pt idx="0">
                  <c:v>5.0</c:v>
                </c:pt>
                <c:pt idx="1">
                  <c:v>5.0</c:v>
                </c:pt>
              </c:numCache>
            </c:numRef>
          </c:val>
        </c:ser>
        <c:ser>
          <c:idx val="2"/>
          <c:order val="2"/>
          <c:tx>
            <c:strRef>
              <c:f>Analysis!$A$61</c:f>
              <c:strCache>
                <c:ptCount val="1"/>
                <c:pt idx="0">
                  <c:v>40s</c:v>
                </c:pt>
              </c:strCache>
            </c:strRef>
          </c:tx>
          <c:spPr>
            <a:solidFill>
              <a:schemeClr val="tx1"/>
            </a:solidFill>
          </c:spPr>
          <c:dPt>
            <c:idx val="1"/>
            <c:spPr>
              <a:solidFill>
                <a:schemeClr val="tx1"/>
              </a:solidFill>
              <a:ln>
                <a:solidFill>
                  <a:schemeClr val="tx1"/>
                </a:solidFill>
              </a:ln>
            </c:spPr>
          </c:dPt>
          <c:cat>
            <c:strRef>
              <c:f>Analysis!$B$58:$C$58</c:f>
              <c:strCache>
                <c:ptCount val="2"/>
                <c:pt idx="0">
                  <c:v>male</c:v>
                </c:pt>
                <c:pt idx="1">
                  <c:v>female</c:v>
                </c:pt>
              </c:strCache>
            </c:strRef>
          </c:cat>
          <c:val>
            <c:numRef>
              <c:f>Analysis!$B$61:$C$61</c:f>
              <c:numCache>
                <c:formatCode>General</c:formatCode>
                <c:ptCount val="2"/>
                <c:pt idx="0">
                  <c:v>1.0</c:v>
                </c:pt>
                <c:pt idx="1">
                  <c:v>7.0</c:v>
                </c:pt>
              </c:numCache>
            </c:numRef>
          </c:val>
        </c:ser>
        <c:ser>
          <c:idx val="3"/>
          <c:order val="3"/>
          <c:tx>
            <c:strRef>
              <c:f>Analysis!$A$62</c:f>
              <c:strCache>
                <c:ptCount val="1"/>
                <c:pt idx="0">
                  <c:v>50s</c:v>
                </c:pt>
              </c:strCache>
            </c:strRef>
          </c:tx>
          <c:spPr>
            <a:pattFill prst="zigZag">
              <a:fgClr>
                <a:schemeClr val="tx1"/>
              </a:fgClr>
              <a:bgClr>
                <a:schemeClr val="bg1"/>
              </a:bgClr>
            </a:pattFill>
          </c:spPr>
          <c:cat>
            <c:strRef>
              <c:f>Analysis!$B$58:$C$58</c:f>
              <c:strCache>
                <c:ptCount val="2"/>
                <c:pt idx="0">
                  <c:v>male</c:v>
                </c:pt>
                <c:pt idx="1">
                  <c:v>female</c:v>
                </c:pt>
              </c:strCache>
            </c:strRef>
          </c:cat>
          <c:val>
            <c:numRef>
              <c:f>Analysis!$B$62:$C$62</c:f>
              <c:numCache>
                <c:formatCode>General</c:formatCode>
                <c:ptCount val="2"/>
                <c:pt idx="0">
                  <c:v>0.0</c:v>
                </c:pt>
                <c:pt idx="1">
                  <c:v>0.0</c:v>
                </c:pt>
              </c:numCache>
            </c:numRef>
          </c:val>
        </c:ser>
        <c:ser>
          <c:idx val="4"/>
          <c:order val="4"/>
          <c:tx>
            <c:strRef>
              <c:f>Analysis!$A$63</c:f>
              <c:strCache>
                <c:ptCount val="1"/>
                <c:pt idx="0">
                  <c:v>60s</c:v>
                </c:pt>
              </c:strCache>
            </c:strRef>
          </c:tx>
          <c:spPr>
            <a:pattFill prst="ltUpDiag">
              <a:fgClr>
                <a:schemeClr val="tx1"/>
              </a:fgClr>
              <a:bgClr>
                <a:schemeClr val="bg1"/>
              </a:bgClr>
            </a:pattFill>
          </c:spPr>
          <c:cat>
            <c:strRef>
              <c:f>Analysis!$B$58:$C$58</c:f>
              <c:strCache>
                <c:ptCount val="2"/>
                <c:pt idx="0">
                  <c:v>male</c:v>
                </c:pt>
                <c:pt idx="1">
                  <c:v>female</c:v>
                </c:pt>
              </c:strCache>
            </c:strRef>
          </c:cat>
          <c:val>
            <c:numRef>
              <c:f>Analysis!$B$63:$C$63</c:f>
              <c:numCache>
                <c:formatCode>General</c:formatCode>
                <c:ptCount val="2"/>
                <c:pt idx="0">
                  <c:v>0.0</c:v>
                </c:pt>
                <c:pt idx="1">
                  <c:v>0.0</c:v>
                </c:pt>
              </c:numCache>
            </c:numRef>
          </c:val>
        </c:ser>
        <c:overlap val="100"/>
        <c:axId val="549239816"/>
        <c:axId val="549242808"/>
      </c:barChart>
      <c:catAx>
        <c:axId val="549239816"/>
        <c:scaling>
          <c:orientation val="minMax"/>
        </c:scaling>
        <c:delete val="1"/>
        <c:axPos val="b"/>
        <c:numFmt formatCode="General" sourceLinked="0"/>
        <c:tickLblPos val="nextTo"/>
        <c:crossAx val="549242808"/>
        <c:crosses val="autoZero"/>
        <c:auto val="1"/>
        <c:lblAlgn val="ctr"/>
        <c:lblOffset val="100"/>
      </c:catAx>
      <c:valAx>
        <c:axId val="549242808"/>
        <c:scaling>
          <c:orientation val="minMax"/>
        </c:scaling>
        <c:axPos val="l"/>
        <c:numFmt formatCode="General" sourceLinked="1"/>
        <c:tickLblPos val="nextTo"/>
        <c:spPr>
          <a:ln w="15875">
            <a:solidFill>
              <a:schemeClr val="tx1"/>
            </a:solidFill>
          </a:ln>
        </c:spPr>
        <c:txPr>
          <a:bodyPr/>
          <a:lstStyle/>
          <a:p>
            <a:pPr>
              <a:defRPr lang="ja-JP"/>
            </a:pPr>
            <a:endParaRPr lang="en-US"/>
          </a:p>
        </c:txPr>
        <c:crossAx val="549239816"/>
        <c:crosses val="autoZero"/>
        <c:crossBetween val="between"/>
      </c:valAx>
      <c:spPr>
        <a:ln w="19050">
          <a:solidFill>
            <a:schemeClr val="tx1"/>
          </a:solidFill>
        </a:ln>
      </c:spPr>
    </c:plotArea>
    <c:legend>
      <c:legendPos val="r"/>
      <c:layout>
        <c:manualLayout>
          <c:xMode val="edge"/>
          <c:yMode val="edge"/>
          <c:x val="0.150680245208782"/>
          <c:y val="0.0679617109938604"/>
          <c:w val="0.185229979489624"/>
          <c:h val="0.436163969030764"/>
        </c:manualLayout>
      </c:layout>
      <c:txPr>
        <a:bodyPr/>
        <a:lstStyle/>
        <a:p>
          <a:pPr>
            <a:defRPr lang="ja-JP" sz="2000"/>
          </a:pPr>
          <a:endParaRPr lang="en-US"/>
        </a:p>
      </c:txPr>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manualLayout>
          <c:layoutTarget val="inner"/>
          <c:xMode val="edge"/>
          <c:yMode val="edge"/>
          <c:x val="0.145367897372682"/>
          <c:y val="0.0302789707393623"/>
          <c:w val="0.816055179635361"/>
          <c:h val="0.925663207560271"/>
        </c:manualLayout>
      </c:layout>
      <c:barChart>
        <c:barDir val="col"/>
        <c:grouping val="stacked"/>
        <c:ser>
          <c:idx val="0"/>
          <c:order val="0"/>
          <c:tx>
            <c:strRef>
              <c:f>Analysis!$A$22</c:f>
              <c:strCache>
                <c:ptCount val="1"/>
                <c:pt idx="0">
                  <c:v>20s</c:v>
                </c:pt>
              </c:strCache>
            </c:strRef>
          </c:tx>
          <c:spPr>
            <a:noFill/>
            <a:ln>
              <a:solidFill>
                <a:schemeClr val="tx1"/>
              </a:solidFill>
            </a:ln>
          </c:spPr>
          <c:cat>
            <c:strRef>
              <c:f>Analysis!$B$21:$C$21</c:f>
              <c:strCache>
                <c:ptCount val="2"/>
                <c:pt idx="0">
                  <c:v>male</c:v>
                </c:pt>
                <c:pt idx="1">
                  <c:v>female</c:v>
                </c:pt>
              </c:strCache>
            </c:strRef>
          </c:cat>
          <c:val>
            <c:numRef>
              <c:f>Analysis!$B$22:$C$22</c:f>
              <c:numCache>
                <c:formatCode>General</c:formatCode>
                <c:ptCount val="2"/>
                <c:pt idx="0">
                  <c:v>9.0</c:v>
                </c:pt>
                <c:pt idx="1">
                  <c:v>7.0</c:v>
                </c:pt>
              </c:numCache>
            </c:numRef>
          </c:val>
        </c:ser>
        <c:ser>
          <c:idx val="1"/>
          <c:order val="1"/>
          <c:tx>
            <c:strRef>
              <c:f>Analysis!$A$23</c:f>
              <c:strCache>
                <c:ptCount val="1"/>
                <c:pt idx="0">
                  <c:v>30s</c:v>
                </c:pt>
              </c:strCache>
            </c:strRef>
          </c:tx>
          <c:spPr>
            <a:solidFill>
              <a:schemeClr val="bg1">
                <a:lumMod val="75000"/>
              </a:schemeClr>
            </a:solidFill>
            <a:ln>
              <a:solidFill>
                <a:schemeClr val="tx1"/>
              </a:solidFill>
            </a:ln>
          </c:spPr>
          <c:cat>
            <c:strRef>
              <c:f>Analysis!$B$21:$C$21</c:f>
              <c:strCache>
                <c:ptCount val="2"/>
                <c:pt idx="0">
                  <c:v>male</c:v>
                </c:pt>
                <c:pt idx="1">
                  <c:v>female</c:v>
                </c:pt>
              </c:strCache>
            </c:strRef>
          </c:cat>
          <c:val>
            <c:numRef>
              <c:f>Analysis!$B$23:$C$23</c:f>
              <c:numCache>
                <c:formatCode>General</c:formatCode>
                <c:ptCount val="2"/>
                <c:pt idx="0">
                  <c:v>21.0</c:v>
                </c:pt>
                <c:pt idx="1">
                  <c:v>3.0</c:v>
                </c:pt>
              </c:numCache>
            </c:numRef>
          </c:val>
        </c:ser>
        <c:ser>
          <c:idx val="2"/>
          <c:order val="2"/>
          <c:tx>
            <c:strRef>
              <c:f>Analysis!$A$24</c:f>
              <c:strCache>
                <c:ptCount val="1"/>
                <c:pt idx="0">
                  <c:v>40s</c:v>
                </c:pt>
              </c:strCache>
            </c:strRef>
          </c:tx>
          <c:spPr>
            <a:solidFill>
              <a:schemeClr val="tx1"/>
            </a:solidFill>
            <a:ln>
              <a:solidFill>
                <a:schemeClr val="tx1"/>
              </a:solidFill>
            </a:ln>
          </c:spPr>
          <c:cat>
            <c:strRef>
              <c:f>Analysis!$B$21:$C$21</c:f>
              <c:strCache>
                <c:ptCount val="2"/>
                <c:pt idx="0">
                  <c:v>male</c:v>
                </c:pt>
                <c:pt idx="1">
                  <c:v>female</c:v>
                </c:pt>
              </c:strCache>
            </c:strRef>
          </c:cat>
          <c:val>
            <c:numRef>
              <c:f>Analysis!$B$24:$C$24</c:f>
              <c:numCache>
                <c:formatCode>General</c:formatCode>
                <c:ptCount val="2"/>
                <c:pt idx="0">
                  <c:v>7.0</c:v>
                </c:pt>
                <c:pt idx="1">
                  <c:v>0.0</c:v>
                </c:pt>
              </c:numCache>
            </c:numRef>
          </c:val>
        </c:ser>
        <c:ser>
          <c:idx val="3"/>
          <c:order val="3"/>
          <c:tx>
            <c:strRef>
              <c:f>Analysis!$A$25</c:f>
              <c:strCache>
                <c:ptCount val="1"/>
                <c:pt idx="0">
                  <c:v>50s</c:v>
                </c:pt>
              </c:strCache>
            </c:strRef>
          </c:tx>
          <c:spPr>
            <a:pattFill prst="zigZag">
              <a:fgClr>
                <a:schemeClr val="tx1"/>
              </a:fgClr>
              <a:bgClr>
                <a:schemeClr val="bg1"/>
              </a:bgClr>
            </a:pattFill>
            <a:ln>
              <a:solidFill>
                <a:schemeClr val="tx1"/>
              </a:solidFill>
            </a:ln>
          </c:spPr>
          <c:cat>
            <c:strRef>
              <c:f>Analysis!$B$21:$C$21</c:f>
              <c:strCache>
                <c:ptCount val="2"/>
                <c:pt idx="0">
                  <c:v>male</c:v>
                </c:pt>
                <c:pt idx="1">
                  <c:v>female</c:v>
                </c:pt>
              </c:strCache>
            </c:strRef>
          </c:cat>
          <c:val>
            <c:numRef>
              <c:f>Analysis!$B$25:$C$25</c:f>
              <c:numCache>
                <c:formatCode>General</c:formatCode>
                <c:ptCount val="2"/>
                <c:pt idx="0">
                  <c:v>1.0</c:v>
                </c:pt>
                <c:pt idx="1">
                  <c:v>0.0</c:v>
                </c:pt>
              </c:numCache>
            </c:numRef>
          </c:val>
        </c:ser>
        <c:ser>
          <c:idx val="4"/>
          <c:order val="4"/>
          <c:tx>
            <c:strRef>
              <c:f>Analysis!$A$26</c:f>
              <c:strCache>
                <c:ptCount val="1"/>
                <c:pt idx="0">
                  <c:v>60s</c:v>
                </c:pt>
              </c:strCache>
            </c:strRef>
          </c:tx>
          <c:spPr>
            <a:pattFill prst="ltUpDiag">
              <a:fgClr>
                <a:schemeClr val="tx1"/>
              </a:fgClr>
              <a:bgClr>
                <a:schemeClr val="bg1"/>
              </a:bgClr>
            </a:pattFill>
            <a:ln>
              <a:solidFill>
                <a:schemeClr val="tx1"/>
              </a:solidFill>
            </a:ln>
          </c:spPr>
          <c:cat>
            <c:strRef>
              <c:f>Analysis!$B$21:$C$21</c:f>
              <c:strCache>
                <c:ptCount val="2"/>
                <c:pt idx="0">
                  <c:v>male</c:v>
                </c:pt>
                <c:pt idx="1">
                  <c:v>female</c:v>
                </c:pt>
              </c:strCache>
            </c:strRef>
          </c:cat>
          <c:val>
            <c:numRef>
              <c:f>Analysis!$B$26:$C$26</c:f>
              <c:numCache>
                <c:formatCode>General</c:formatCode>
                <c:ptCount val="2"/>
                <c:pt idx="0">
                  <c:v>0.0</c:v>
                </c:pt>
                <c:pt idx="1">
                  <c:v>2.0</c:v>
                </c:pt>
              </c:numCache>
            </c:numRef>
          </c:val>
        </c:ser>
        <c:overlap val="100"/>
        <c:axId val="549162808"/>
        <c:axId val="549165944"/>
      </c:barChart>
      <c:catAx>
        <c:axId val="549162808"/>
        <c:scaling>
          <c:orientation val="minMax"/>
        </c:scaling>
        <c:delete val="1"/>
        <c:axPos val="b"/>
        <c:numFmt formatCode="General" sourceLinked="1"/>
        <c:tickLblPos val="nextTo"/>
        <c:crossAx val="549165944"/>
        <c:crosses val="autoZero"/>
        <c:auto val="1"/>
        <c:lblAlgn val="ctr"/>
        <c:lblOffset val="100"/>
      </c:catAx>
      <c:valAx>
        <c:axId val="549165944"/>
        <c:scaling>
          <c:orientation val="minMax"/>
        </c:scaling>
        <c:axPos val="l"/>
        <c:numFmt formatCode="General" sourceLinked="1"/>
        <c:tickLblPos val="nextTo"/>
        <c:spPr>
          <a:ln w="15875">
            <a:solidFill>
              <a:schemeClr val="tx1"/>
            </a:solidFill>
          </a:ln>
        </c:spPr>
        <c:txPr>
          <a:bodyPr/>
          <a:lstStyle/>
          <a:p>
            <a:pPr>
              <a:defRPr lang="ja-JP"/>
            </a:pPr>
            <a:endParaRPr lang="en-US"/>
          </a:p>
        </c:txPr>
        <c:crossAx val="549162808"/>
        <c:crosses val="autoZero"/>
        <c:crossBetween val="between"/>
      </c:valAx>
      <c:spPr>
        <a:ln w="15875">
          <a:solidFill>
            <a:schemeClr val="tx1"/>
          </a:solidFill>
        </a:ln>
      </c:spPr>
    </c:plotArea>
    <c:plotVisOnly val="1"/>
    <c:dispBlanksAs val="gap"/>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8"/>
  <c:chart>
    <c:autoTitleDeleted val="1"/>
    <c:plotArea>
      <c:layout>
        <c:manualLayout>
          <c:layoutTarget val="inner"/>
          <c:xMode val="edge"/>
          <c:yMode val="edge"/>
          <c:x val="0.265239847087697"/>
          <c:y val="0.0898304509375501"/>
          <c:w val="0.705963857551181"/>
          <c:h val="0.733173165944525"/>
        </c:manualLayout>
      </c:layout>
      <c:barChart>
        <c:barDir val="bar"/>
        <c:grouping val="clustered"/>
        <c:ser>
          <c:idx val="0"/>
          <c:order val="0"/>
          <c:tx>
            <c:strRef>
              <c:f>'20代'!$E$5</c:f>
              <c:strCache>
                <c:ptCount val="1"/>
                <c:pt idx="0">
                  <c:v>留学時の状況</c:v>
                </c:pt>
              </c:strCache>
            </c:strRef>
          </c:tx>
          <c:spPr>
            <a:solidFill>
              <a:schemeClr val="bg1">
                <a:lumMod val="75000"/>
              </a:schemeClr>
            </a:solidFill>
            <a:ln>
              <a:solidFill>
                <a:schemeClr val="tx1"/>
              </a:solidFill>
            </a:ln>
            <a:effectLst/>
          </c:spPr>
          <c:cat>
            <c:strRef>
              <c:f>'20代'!$D$6:$D$10</c:f>
              <c:strCache>
                <c:ptCount val="5"/>
                <c:pt idx="0">
                  <c:v>私費留学</c:v>
                </c:pt>
                <c:pt idx="1">
                  <c:v>大学院生（現地）</c:v>
                </c:pt>
                <c:pt idx="2">
                  <c:v>ポスドク（現地）</c:v>
                </c:pt>
                <c:pt idx="3">
                  <c:v>ポスドク（国内）</c:v>
                </c:pt>
                <c:pt idx="4">
                  <c:v>大学院生（国内）</c:v>
                </c:pt>
              </c:strCache>
            </c:strRef>
          </c:cat>
          <c:val>
            <c:numRef>
              <c:f>'20代'!$E$6:$E$10</c:f>
              <c:numCache>
                <c:formatCode>General</c:formatCode>
                <c:ptCount val="5"/>
                <c:pt idx="0">
                  <c:v>2.0</c:v>
                </c:pt>
                <c:pt idx="1">
                  <c:v>2.0</c:v>
                </c:pt>
                <c:pt idx="2">
                  <c:v>3.0</c:v>
                </c:pt>
                <c:pt idx="3">
                  <c:v>3.0</c:v>
                </c:pt>
                <c:pt idx="4">
                  <c:v>5.0</c:v>
                </c:pt>
              </c:numCache>
            </c:numRef>
          </c:val>
        </c:ser>
        <c:axId val="472459960"/>
        <c:axId val="472770360"/>
      </c:barChart>
      <c:catAx>
        <c:axId val="472459960"/>
        <c:scaling>
          <c:orientation val="minMax"/>
        </c:scaling>
        <c:axPos val="l"/>
        <c:majorTickMark val="none"/>
        <c:tickLblPos val="nextTo"/>
        <c:txPr>
          <a:bodyPr/>
          <a:lstStyle/>
          <a:p>
            <a:pPr>
              <a:defRPr lang="ja-JP"/>
            </a:pPr>
            <a:endParaRPr lang="en-US"/>
          </a:p>
        </c:txPr>
        <c:crossAx val="472770360"/>
        <c:crosses val="autoZero"/>
        <c:auto val="1"/>
        <c:lblAlgn val="ctr"/>
        <c:lblOffset val="100"/>
      </c:catAx>
      <c:valAx>
        <c:axId val="472770360"/>
        <c:scaling>
          <c:orientation val="minMax"/>
        </c:scaling>
        <c:axPos val="b"/>
        <c:numFmt formatCode="General" sourceLinked="1"/>
        <c:majorTickMark val="none"/>
        <c:tickLblPos val="nextTo"/>
        <c:txPr>
          <a:bodyPr/>
          <a:lstStyle/>
          <a:p>
            <a:pPr>
              <a:defRPr lang="ja-JP"/>
            </a:pPr>
            <a:endParaRPr lang="en-US"/>
          </a:p>
        </c:txPr>
        <c:crossAx val="472459960"/>
        <c:crosses val="autoZero"/>
        <c:crossBetween val="between"/>
      </c:valAx>
    </c:plotArea>
    <c:plotVisOnly val="1"/>
    <c:dispBlanksAs val="gap"/>
  </c:chart>
  <c:txPr>
    <a:bodyPr/>
    <a:lstStyle/>
    <a:p>
      <a:pPr>
        <a:defRPr sz="1800">
          <a:latin typeface="ヒラギノ丸ゴ Pro W4"/>
          <a:ea typeface="ヒラギノ丸ゴ Pro W4"/>
          <a:cs typeface="ヒラギノ丸ゴ Pro W4"/>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8"/>
  <c:chart>
    <c:plotArea>
      <c:layout>
        <c:manualLayout>
          <c:layoutTarget val="inner"/>
          <c:xMode val="edge"/>
          <c:yMode val="edge"/>
          <c:x val="0.019278726522821"/>
          <c:y val="0.0302705431051888"/>
          <c:w val="0.965457954119371"/>
          <c:h val="0.907939632545932"/>
        </c:manualLayout>
      </c:layout>
      <c:barChart>
        <c:barDir val="bar"/>
        <c:grouping val="percentStacked"/>
        <c:ser>
          <c:idx val="0"/>
          <c:order val="0"/>
          <c:tx>
            <c:strRef>
              <c:f>'20代'!$D$15</c:f>
              <c:strCache>
                <c:ptCount val="1"/>
                <c:pt idx="0">
                  <c:v>国際的な学術的見識を広める</c:v>
                </c:pt>
              </c:strCache>
            </c:strRef>
          </c:tx>
          <c:spPr>
            <a:solidFill>
              <a:schemeClr val="tx1"/>
            </a:solidFill>
            <a:ln>
              <a:solidFill>
                <a:schemeClr val="tx1"/>
              </a:solidFill>
            </a:ln>
            <a:effectLst/>
          </c:spPr>
          <c:cat>
            <c:strRef>
              <c:f>'20代'!$E$14</c:f>
              <c:strCache>
                <c:ptCount val="1"/>
                <c:pt idx="0">
                  <c:v>割合</c:v>
                </c:pt>
              </c:strCache>
            </c:strRef>
          </c:cat>
          <c:val>
            <c:numRef>
              <c:f>'20代'!$E$15</c:f>
              <c:numCache>
                <c:formatCode>General</c:formatCode>
                <c:ptCount val="1"/>
                <c:pt idx="0">
                  <c:v>0.333333333333333</c:v>
                </c:pt>
              </c:numCache>
            </c:numRef>
          </c:val>
        </c:ser>
        <c:ser>
          <c:idx val="1"/>
          <c:order val="1"/>
          <c:tx>
            <c:strRef>
              <c:f>'20代'!$D$16</c:f>
              <c:strCache>
                <c:ptCount val="1"/>
                <c:pt idx="0">
                  <c:v>キャリアパス</c:v>
                </c:pt>
              </c:strCache>
            </c:strRef>
          </c:tx>
          <c:spPr>
            <a:solidFill>
              <a:schemeClr val="tx1">
                <a:lumMod val="50000"/>
                <a:lumOff val="50000"/>
              </a:schemeClr>
            </a:solidFill>
            <a:ln>
              <a:solidFill>
                <a:schemeClr val="tx1"/>
              </a:solidFill>
            </a:ln>
            <a:effectLst/>
          </c:spPr>
          <c:cat>
            <c:strRef>
              <c:f>'20代'!$E$14</c:f>
              <c:strCache>
                <c:ptCount val="1"/>
                <c:pt idx="0">
                  <c:v>割合</c:v>
                </c:pt>
              </c:strCache>
            </c:strRef>
          </c:cat>
          <c:val>
            <c:numRef>
              <c:f>'20代'!$E$16</c:f>
              <c:numCache>
                <c:formatCode>General</c:formatCode>
                <c:ptCount val="1"/>
                <c:pt idx="0">
                  <c:v>0.2</c:v>
                </c:pt>
              </c:numCache>
            </c:numRef>
          </c:val>
        </c:ser>
        <c:ser>
          <c:idx val="2"/>
          <c:order val="2"/>
          <c:tx>
            <c:strRef>
              <c:f>'20代'!$D$17</c:f>
              <c:strCache>
                <c:ptCount val="1"/>
                <c:pt idx="0">
                  <c:v>やりたい研究をする</c:v>
                </c:pt>
              </c:strCache>
            </c:strRef>
          </c:tx>
          <c:spPr>
            <a:solidFill>
              <a:schemeClr val="bg1">
                <a:lumMod val="75000"/>
              </a:schemeClr>
            </a:solidFill>
            <a:ln>
              <a:solidFill>
                <a:schemeClr val="tx1"/>
              </a:solidFill>
            </a:ln>
            <a:effectLst/>
          </c:spPr>
          <c:cat>
            <c:strRef>
              <c:f>'20代'!$E$14</c:f>
              <c:strCache>
                <c:ptCount val="1"/>
                <c:pt idx="0">
                  <c:v>割合</c:v>
                </c:pt>
              </c:strCache>
            </c:strRef>
          </c:cat>
          <c:val>
            <c:numRef>
              <c:f>'20代'!$E$17</c:f>
              <c:numCache>
                <c:formatCode>General</c:formatCode>
                <c:ptCount val="1"/>
                <c:pt idx="0">
                  <c:v>0.133333333333333</c:v>
                </c:pt>
              </c:numCache>
            </c:numRef>
          </c:val>
        </c:ser>
        <c:ser>
          <c:idx val="3"/>
          <c:order val="3"/>
          <c:tx>
            <c:strRef>
              <c:f>'20代'!$D$18</c:f>
              <c:strCache>
                <c:ptCount val="1"/>
                <c:pt idx="0">
                  <c:v>人生における1つの経験</c:v>
                </c:pt>
              </c:strCache>
            </c:strRef>
          </c:tx>
          <c:spPr>
            <a:solidFill>
              <a:schemeClr val="bg1">
                <a:lumMod val="95000"/>
              </a:schemeClr>
            </a:solidFill>
            <a:ln>
              <a:solidFill>
                <a:schemeClr val="tx1"/>
              </a:solidFill>
            </a:ln>
            <a:effectLst/>
          </c:spPr>
          <c:cat>
            <c:strRef>
              <c:f>'20代'!$E$14</c:f>
              <c:strCache>
                <c:ptCount val="1"/>
                <c:pt idx="0">
                  <c:v>割合</c:v>
                </c:pt>
              </c:strCache>
            </c:strRef>
          </c:cat>
          <c:val>
            <c:numRef>
              <c:f>'20代'!$E$18</c:f>
              <c:numCache>
                <c:formatCode>General</c:formatCode>
                <c:ptCount val="1"/>
                <c:pt idx="0">
                  <c:v>0.133333333333333</c:v>
                </c:pt>
              </c:numCache>
            </c:numRef>
          </c:val>
        </c:ser>
        <c:ser>
          <c:idx val="4"/>
          <c:order val="4"/>
          <c:tx>
            <c:strRef>
              <c:f>'20代'!$D$19</c:f>
              <c:strCache>
                <c:ptCount val="1"/>
                <c:pt idx="0">
                  <c:v>その他</c:v>
                </c:pt>
              </c:strCache>
            </c:strRef>
          </c:tx>
          <c:spPr>
            <a:solidFill>
              <a:schemeClr val="bg1"/>
            </a:solidFill>
            <a:ln>
              <a:solidFill>
                <a:schemeClr val="tx1"/>
              </a:solidFill>
            </a:ln>
            <a:effectLst/>
          </c:spPr>
          <c:cat>
            <c:strRef>
              <c:f>'20代'!$E$14</c:f>
              <c:strCache>
                <c:ptCount val="1"/>
                <c:pt idx="0">
                  <c:v>割合</c:v>
                </c:pt>
              </c:strCache>
            </c:strRef>
          </c:cat>
          <c:val>
            <c:numRef>
              <c:f>'20代'!$E$19</c:f>
              <c:numCache>
                <c:formatCode>General</c:formatCode>
                <c:ptCount val="1"/>
                <c:pt idx="0">
                  <c:v>0.2</c:v>
                </c:pt>
              </c:numCache>
            </c:numRef>
          </c:val>
        </c:ser>
        <c:overlap val="100"/>
        <c:axId val="549428696"/>
        <c:axId val="472523608"/>
      </c:barChart>
      <c:catAx>
        <c:axId val="549428696"/>
        <c:scaling>
          <c:orientation val="minMax"/>
        </c:scaling>
        <c:delete val="1"/>
        <c:axPos val="l"/>
        <c:tickLblPos val="nextTo"/>
        <c:crossAx val="472523608"/>
        <c:crosses val="autoZero"/>
        <c:auto val="1"/>
        <c:lblAlgn val="ctr"/>
        <c:lblOffset val="100"/>
      </c:catAx>
      <c:valAx>
        <c:axId val="472523608"/>
        <c:scaling>
          <c:orientation val="minMax"/>
        </c:scaling>
        <c:delete val="1"/>
        <c:axPos val="b"/>
        <c:numFmt formatCode="0%" sourceLinked="1"/>
        <c:tickLblPos val="nextTo"/>
        <c:crossAx val="549428696"/>
        <c:crosses val="autoZero"/>
        <c:crossBetween val="between"/>
        <c:majorUnit val="0.1"/>
      </c:valAx>
    </c:plotArea>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BB0486C-A132-944C-B2FD-EFAF67CD148C}" type="datetimeFigureOut">
              <a:rPr kumimoji="1" lang="ja-JP" altLang="en-US" smtClean="0"/>
              <a:pPr/>
              <a:t>2/18/15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B76EC02-257F-8741-AF3F-8BD20A5A792A}"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0698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1D11A89-A587-4C3A-AC1E-15960C863683}" type="datetimeFigureOut">
              <a:rPr kumimoji="1" lang="ja-JP" altLang="en-US" smtClean="0"/>
              <a:pPr/>
              <a:t>2/18/15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AD36D7D-BE69-434F-A1D3-9E440440F6C2}"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62449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800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74157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6792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16633227"/>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6104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9676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873300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88996937"/>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29095813"/>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1238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4B874DB-92F4-41BA-A22C-9A6918516088}" type="datetimeFigureOut">
              <a:rPr kumimoji="1" lang="ja-JP" altLang="en-US" smtClean="0"/>
              <a:pPr/>
              <a:t>2/18/15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508361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874DB-92F4-41BA-A22C-9A6918516088}" type="datetimeFigureOut">
              <a:rPr kumimoji="1" lang="ja-JP" altLang="en-US" smtClean="0"/>
              <a:pPr/>
              <a:t>2/18/15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90471C-4090-4553-B4F1-0CA680A62F21}" type="slidenum">
              <a:rPr kumimoji="1" lang="ja-JP" altLang="en-US" smtClean="0"/>
              <a:pPr/>
              <a:t>‹#›</a:t>
            </a:fld>
            <a:endParaRPr kumimoji="1" lang="ja-JP" alt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08778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 Id="rId3" Type="http://schemas.openxmlformats.org/officeDocument/2006/relationships/chart" Target="../charts/char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 Id="rId3" Type="http://schemas.openxmlformats.org/officeDocument/2006/relationships/chart" Target="../charts/char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1.xml"/><Relationship Id="rId3" Type="http://schemas.openxmlformats.org/officeDocument/2006/relationships/chart" Target="../charts/char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3.xml"/><Relationship Id="rId3" Type="http://schemas.openxmlformats.org/officeDocument/2006/relationships/chart" Target="../charts/char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 Id="rId3" Type="http://schemas.openxmlformats.org/officeDocument/2006/relationships/chart" Target="../charts/char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6.xml"/><Relationship Id="rId3" Type="http://schemas.openxmlformats.org/officeDocument/2006/relationships/chart" Target="../charts/char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 Id="rId3"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角丸四角形 4"/>
          <p:cNvSpPr/>
          <p:nvPr/>
        </p:nvSpPr>
        <p:spPr>
          <a:xfrm>
            <a:off x="228600" y="228600"/>
            <a:ext cx="8763000" cy="478904"/>
          </a:xfrm>
          <a:prstGeom prst="roundRect">
            <a:avLst>
              <a:gd name="adj" fmla="val 695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rgbClr val="000000"/>
                </a:solidFill>
                <a:effectLst>
                  <a:outerShdw blurRad="38100" dist="38100" dir="2700000" algn="tl">
                    <a:srgbClr val="000000">
                      <a:alpha val="43137"/>
                    </a:srgbClr>
                  </a:outerShdw>
                </a:effectLst>
                <a:latin typeface="ヒラギノ丸ゴ Pro W4"/>
                <a:ea typeface="ヒラギノ丸ゴ Pro W4"/>
                <a:cs typeface="ヒラギノ丸ゴ Pro W4"/>
              </a:rPr>
              <a:t>国際的な研究キャリアパスの実態と意識の調査アンケート結果</a:t>
            </a:r>
            <a:endParaRPr lang="en-US" altLang="ja-JP" sz="2400" dirty="0">
              <a:solidFill>
                <a:srgbClr val="000000"/>
              </a:solidFill>
              <a:latin typeface="ヒラギノ丸ゴ Pro W4"/>
              <a:ea typeface="ヒラギノ丸ゴ Pro W4"/>
              <a:cs typeface="ヒラギノ丸ゴ Pro W4"/>
            </a:endParaRPr>
          </a:p>
        </p:txBody>
      </p:sp>
      <p:sp>
        <p:nvSpPr>
          <p:cNvPr id="7" name="Rectangle 6"/>
          <p:cNvSpPr/>
          <p:nvPr/>
        </p:nvSpPr>
        <p:spPr>
          <a:xfrm>
            <a:off x="228600" y="838200"/>
            <a:ext cx="8610600" cy="1077218"/>
          </a:xfrm>
          <a:prstGeom prst="rect">
            <a:avLst/>
          </a:prstGeom>
        </p:spPr>
        <p:txBody>
          <a:bodyPr wrap="square">
            <a:spAutoFit/>
          </a:bodyPr>
          <a:lstStyle/>
          <a:p>
            <a:r>
              <a:rPr lang="ja-JP" altLang="en-US" sz="1600" dirty="0">
                <a:latin typeface="ヒラギノ丸ゴ Pro W4"/>
                <a:ea typeface="ヒラギノ丸ゴ Pro W4"/>
                <a:cs typeface="ヒラギノ丸ゴ Pro W4"/>
              </a:rPr>
              <a:t>本アンケートは、環境微生物系学会合同大会</a:t>
            </a:r>
            <a:r>
              <a:rPr lang="en-US" altLang="ja-JP" sz="1600" dirty="0" smtClean="0">
                <a:latin typeface="ヒラギノ丸ゴ Pro W4"/>
                <a:ea typeface="ヒラギノ丸ゴ Pro W4"/>
                <a:cs typeface="ヒラギノ丸ゴ Pro W4"/>
              </a:rPr>
              <a:t>2014</a:t>
            </a:r>
            <a:r>
              <a:rPr lang="ja-JP" altLang="en-US" sz="1600" dirty="0" smtClean="0">
                <a:latin typeface="ヒラギノ丸ゴ Pro W4"/>
                <a:ea typeface="ヒラギノ丸ゴ Pro W4"/>
                <a:cs typeface="ヒラギノ丸ゴ Pro W4"/>
              </a:rPr>
              <a:t>ランチョンシンポジウム</a:t>
            </a:r>
            <a:r>
              <a:rPr lang="ja-JP" altLang="en-US" sz="1600" dirty="0">
                <a:latin typeface="ヒラギノ丸ゴ Pro W4"/>
                <a:ea typeface="ヒラギノ丸ゴ Pro W4"/>
                <a:cs typeface="ヒラギノ丸ゴ Pro W4"/>
              </a:rPr>
              <a:t>「国際的な研究キャリアパスを築く～留学＆</a:t>
            </a:r>
            <a:r>
              <a:rPr lang="ja-JP" altLang="en-US" sz="1600" dirty="0" smtClean="0">
                <a:latin typeface="ヒラギノ丸ゴ Pro W4"/>
                <a:ea typeface="ヒラギノ丸ゴ Pro W4"/>
                <a:cs typeface="ヒラギノ丸ゴ Pro W4"/>
              </a:rPr>
              <a:t>ライフステージ</a:t>
            </a:r>
            <a:r>
              <a:rPr lang="ja-JP" altLang="en-US" sz="1600" dirty="0">
                <a:latin typeface="ヒラギノ丸ゴ Pro W4"/>
                <a:ea typeface="ヒラギノ丸ゴ Pro W4"/>
                <a:cs typeface="ヒラギノ丸ゴ Pro W4"/>
              </a:rPr>
              <a:t>のハードル・メリット・デメリット</a:t>
            </a:r>
            <a:r>
              <a:rPr lang="ja-JP" altLang="en-US" sz="1600" dirty="0" smtClean="0">
                <a:latin typeface="ヒラギノ丸ゴ Pro W4"/>
                <a:ea typeface="ヒラギノ丸ゴ Pro W4"/>
                <a:cs typeface="ヒラギノ丸ゴ Pro W4"/>
              </a:rPr>
              <a:t>」（</a:t>
            </a:r>
            <a:r>
              <a:rPr lang="en-US" altLang="ja-JP" sz="1600" dirty="0" smtClean="0">
                <a:latin typeface="ヒラギノ丸ゴ Pro W4"/>
                <a:ea typeface="ヒラギノ丸ゴ Pro W4"/>
                <a:cs typeface="ヒラギノ丸ゴ Pro W4"/>
              </a:rPr>
              <a:t>2014</a:t>
            </a:r>
            <a:r>
              <a:rPr lang="ja-JP" altLang="en-US" sz="1600" dirty="0" smtClean="0">
                <a:latin typeface="ヒラギノ丸ゴ Pro W4"/>
                <a:ea typeface="ヒラギノ丸ゴ Pro W4"/>
                <a:cs typeface="ヒラギノ丸ゴ Pro W4"/>
              </a:rPr>
              <a:t>年</a:t>
            </a:r>
            <a:r>
              <a:rPr lang="en-US" altLang="ja-JP" sz="1600" dirty="0" smtClean="0">
                <a:latin typeface="ヒラギノ丸ゴ Pro W4"/>
                <a:ea typeface="ヒラギノ丸ゴ Pro W4"/>
                <a:cs typeface="ヒラギノ丸ゴ Pro W4"/>
              </a:rPr>
              <a:t>10</a:t>
            </a:r>
            <a:r>
              <a:rPr lang="ja-JP" altLang="en-US" sz="1600" dirty="0" smtClean="0">
                <a:latin typeface="ヒラギノ丸ゴ Pro W4"/>
                <a:ea typeface="ヒラギノ丸ゴ Pro W4"/>
                <a:cs typeface="ヒラギノ丸ゴ Pro W4"/>
              </a:rPr>
              <a:t>月</a:t>
            </a:r>
            <a:r>
              <a:rPr lang="en-US" altLang="ja-JP" sz="1600" dirty="0" smtClean="0">
                <a:latin typeface="ヒラギノ丸ゴ Pro W4"/>
                <a:ea typeface="ヒラギノ丸ゴ Pro W4"/>
                <a:cs typeface="ヒラギノ丸ゴ Pro W4"/>
              </a:rPr>
              <a:t>24</a:t>
            </a:r>
            <a:r>
              <a:rPr lang="ja-JP" altLang="en-US" sz="1600" dirty="0" smtClean="0">
                <a:latin typeface="ヒラギノ丸ゴ Pro W4"/>
                <a:ea typeface="ヒラギノ丸ゴ Pro W4"/>
                <a:cs typeface="ヒラギノ丸ゴ Pro W4"/>
              </a:rPr>
              <a:t>日アクトシティ浜松）に際して、微生物生態学会男女共同参画・ダイバーシティ</a:t>
            </a:r>
            <a:r>
              <a:rPr lang="ja-JP" altLang="en-US" sz="1600" smtClean="0">
                <a:latin typeface="ヒラギノ丸ゴ Pro W4"/>
                <a:ea typeface="ヒラギノ丸ゴ Pro W4"/>
                <a:cs typeface="ヒラギノ丸ゴ Pro W4"/>
              </a:rPr>
              <a:t>推進委員会が実施しました。</a:t>
            </a:r>
            <a:endParaRPr lang="en-US" sz="1600" dirty="0" smtClean="0">
              <a:latin typeface="ヒラギノ丸ゴ Pro W4"/>
              <a:ea typeface="ヒラギノ丸ゴ Pro W4"/>
              <a:cs typeface="ヒラギノ丸ゴ Pro W4"/>
            </a:endParaRPr>
          </a:p>
        </p:txBody>
      </p:sp>
      <p:sp>
        <p:nvSpPr>
          <p:cNvPr id="8" name="テキスト ボックス 6"/>
          <p:cNvSpPr txBox="1"/>
          <p:nvPr/>
        </p:nvSpPr>
        <p:spPr>
          <a:xfrm>
            <a:off x="304800" y="2133600"/>
            <a:ext cx="8534400" cy="4278094"/>
          </a:xfrm>
          <a:prstGeom prst="rect">
            <a:avLst/>
          </a:prstGeom>
          <a:noFill/>
        </p:spPr>
        <p:txBody>
          <a:bodyPr wrap="square" rtlCol="0">
            <a:spAutoFit/>
          </a:bodyPr>
          <a:lstStyle/>
          <a:p>
            <a:endParaRPr lang="ja-JP" altLang="en-US" sz="1600" dirty="0" smtClean="0">
              <a:solidFill>
                <a:srgbClr val="000000"/>
              </a:solidFill>
              <a:effectLst>
                <a:outerShdw blurRad="38100" dist="38100" dir="2700000" algn="tl">
                  <a:srgbClr val="000000">
                    <a:alpha val="43137"/>
                  </a:srgbClr>
                </a:outerShdw>
              </a:effectLst>
              <a:latin typeface="ヒラギノ丸ゴ Pro W4"/>
              <a:ea typeface="ヒラギノ丸ゴ Pro W4"/>
              <a:cs typeface="ヒラギノ丸ゴ Pro W4"/>
            </a:endParaRPr>
          </a:p>
          <a:p>
            <a:r>
              <a:rPr lang="ja-JP" altLang="en-US" sz="1600" dirty="0" smtClean="0">
                <a:solidFill>
                  <a:srgbClr val="000000"/>
                </a:solidFill>
                <a:effectLst>
                  <a:outerShdw blurRad="38100" dist="38100" dir="2700000" algn="tl">
                    <a:srgbClr val="000000">
                      <a:alpha val="43137"/>
                    </a:srgbClr>
                  </a:outerShdw>
                </a:effectLst>
                <a:latin typeface="ヒラギノ丸ゴ Pro W4"/>
                <a:ea typeface="ヒラギノ丸ゴ Pro W4"/>
                <a:cs typeface="ヒラギノ丸ゴ Pro W4"/>
              </a:rPr>
              <a:t>・</a:t>
            </a:r>
            <a:r>
              <a:rPr lang="ja-JP" altLang="en-US" sz="1600" dirty="0" smtClean="0">
                <a:solidFill>
                  <a:srgbClr val="000000"/>
                </a:solidFill>
                <a:latin typeface="ヒラギノ丸ゴ Pro W4"/>
                <a:ea typeface="ヒラギノ丸ゴ Pro W4"/>
                <a:cs typeface="ヒラギノ丸ゴ Pro W4"/>
              </a:rPr>
              <a:t>微生物生態学会、環境バイオテクノロジー学会、土壌微生物学会員のメーリングリストで匿名のアンケート参加を呼びかけ、オンライン回答を募り、</a:t>
            </a:r>
            <a:r>
              <a:rPr lang="en-US" altLang="ja-JP" sz="1600" dirty="0" smtClean="0">
                <a:solidFill>
                  <a:srgbClr val="000000"/>
                </a:solidFill>
                <a:latin typeface="ヒラギノ丸ゴ Pro W4"/>
                <a:ea typeface="ヒラギノ丸ゴ Pro W4"/>
                <a:cs typeface="ヒラギノ丸ゴ Pro W4"/>
              </a:rPr>
              <a:t>97</a:t>
            </a:r>
            <a:r>
              <a:rPr lang="ja-JP" altLang="en-US" sz="1600" dirty="0" smtClean="0">
                <a:solidFill>
                  <a:srgbClr val="000000"/>
                </a:solidFill>
                <a:latin typeface="ヒラギノ丸ゴ Pro W4"/>
                <a:ea typeface="ヒラギノ丸ゴ Pro W4"/>
                <a:cs typeface="ヒラギノ丸ゴ Pro W4"/>
              </a:rPr>
              <a:t>件の回答があった。</a:t>
            </a:r>
            <a:endParaRPr lang="en-US" altLang="ja-JP" sz="1600" dirty="0" smtClean="0">
              <a:solidFill>
                <a:srgbClr val="000000"/>
              </a:solidFill>
              <a:latin typeface="ヒラギノ丸ゴ Pro W4"/>
              <a:ea typeface="ヒラギノ丸ゴ Pro W4"/>
              <a:cs typeface="ヒラギノ丸ゴ Pro W4"/>
            </a:endParaRPr>
          </a:p>
          <a:p>
            <a:endParaRPr lang="en-US" altLang="ja-JP" sz="1600" dirty="0">
              <a:solidFill>
                <a:srgbClr val="000000"/>
              </a:solidFill>
              <a:latin typeface="ヒラギノ丸ゴ Pro W4"/>
              <a:ea typeface="ヒラギノ丸ゴ Pro W4"/>
              <a:cs typeface="ヒラギノ丸ゴ Pro W4"/>
            </a:endParaRPr>
          </a:p>
          <a:p>
            <a:r>
              <a:rPr lang="ja-JP" altLang="en-US" sz="1600" dirty="0" smtClean="0">
                <a:latin typeface="ヒラギノ丸ゴ Pro W4"/>
                <a:ea typeface="ヒラギノ丸ゴ Pro W4"/>
                <a:cs typeface="ヒラギノ丸ゴ Pro W4"/>
              </a:rPr>
              <a:t>・</a:t>
            </a:r>
            <a:r>
              <a:rPr lang="ja-JP" altLang="en-US" sz="1600" dirty="0">
                <a:latin typeface="ヒラギノ丸ゴ Pro W4"/>
                <a:ea typeface="ヒラギノ丸ゴ Pro W4"/>
                <a:cs typeface="ヒラギノ丸ゴ Pro W4"/>
              </a:rPr>
              <a:t>アンケート回答者の約半数が３か月以上の海外での研究経験を有し、このうち６割が１年以上滞在している。留学先は、６割が米国、次いで欧州であった。</a:t>
            </a:r>
            <a:endParaRPr lang="en-US" altLang="ja-JP" sz="1600" dirty="0">
              <a:latin typeface="ヒラギノ丸ゴ Pro W4"/>
              <a:ea typeface="ヒラギノ丸ゴ Pro W4"/>
              <a:cs typeface="ヒラギノ丸ゴ Pro W4"/>
            </a:endParaRPr>
          </a:p>
          <a:p>
            <a:endParaRPr lang="en-US" altLang="ja-JP" sz="1600" dirty="0" smtClean="0">
              <a:latin typeface="ヒラギノ丸ゴ Pro W4"/>
              <a:ea typeface="ヒラギノ丸ゴ Pro W4"/>
              <a:cs typeface="ヒラギノ丸ゴ Pro W4"/>
            </a:endParaRPr>
          </a:p>
          <a:p>
            <a:r>
              <a:rPr lang="ja-JP" altLang="en-US" sz="1600" dirty="0" smtClean="0">
                <a:latin typeface="ヒラギノ丸ゴ Pro W4"/>
                <a:ea typeface="ヒラギノ丸ゴ Pro W4"/>
                <a:cs typeface="ヒラギノ丸ゴ Pro W4"/>
              </a:rPr>
              <a:t>・留学経験者は男性が多数（約</a:t>
            </a:r>
            <a:r>
              <a:rPr lang="en-US" altLang="ja-JP" sz="1600" dirty="0" smtClean="0">
                <a:latin typeface="ヒラギノ丸ゴ Pro W4"/>
                <a:ea typeface="ヒラギノ丸ゴ Pro W4"/>
                <a:cs typeface="ヒラギノ丸ゴ Pro W4"/>
              </a:rPr>
              <a:t>8</a:t>
            </a:r>
            <a:r>
              <a:rPr lang="ja-JP" altLang="en-US" sz="1600" dirty="0" smtClean="0">
                <a:latin typeface="ヒラギノ丸ゴ Pro W4"/>
                <a:ea typeface="ヒラギノ丸ゴ Pro W4"/>
                <a:cs typeface="ヒラギノ丸ゴ Pro W4"/>
              </a:rPr>
              <a:t>割）、留学未経験で留学希望者では女性が多数（約</a:t>
            </a:r>
            <a:r>
              <a:rPr lang="en-US" altLang="ja-JP" sz="1600" dirty="0" smtClean="0">
                <a:latin typeface="ヒラギノ丸ゴ Pro W4"/>
                <a:ea typeface="ヒラギノ丸ゴ Pro W4"/>
                <a:cs typeface="ヒラギノ丸ゴ Pro W4"/>
              </a:rPr>
              <a:t>7</a:t>
            </a:r>
            <a:r>
              <a:rPr lang="ja-JP" altLang="en-US" sz="1600" dirty="0" smtClean="0">
                <a:latin typeface="ヒラギノ丸ゴ Pro W4"/>
                <a:ea typeface="ヒラギノ丸ゴ Pro W4"/>
                <a:cs typeface="ヒラギノ丸ゴ Pro W4"/>
              </a:rPr>
              <a:t>割）を占めた。年齢分布から、</a:t>
            </a:r>
            <a:r>
              <a:rPr lang="en-US" altLang="ja-JP" sz="1600" dirty="0" smtClean="0">
                <a:latin typeface="ヒラギノ丸ゴ Pro W4"/>
                <a:ea typeface="ヒラギノ丸ゴ Pro W4"/>
                <a:cs typeface="ヒラギノ丸ゴ Pro W4"/>
              </a:rPr>
              <a:t>30-40</a:t>
            </a:r>
            <a:r>
              <a:rPr lang="ja-JP" altLang="en-US" sz="1600" dirty="0" smtClean="0">
                <a:latin typeface="ヒラギノ丸ゴ Pro W4"/>
                <a:ea typeface="ヒラギノ丸ゴ Pro W4"/>
                <a:cs typeface="ヒラギノ丸ゴ Pro W4"/>
              </a:rPr>
              <a:t>代の出産、育児等のライフイベントが女性の留学のハードルとなっている可能性が示唆された。</a:t>
            </a:r>
            <a:endParaRPr lang="en-US" altLang="ja-JP" sz="1600" dirty="0">
              <a:latin typeface="ヒラギノ丸ゴ Pro W4"/>
              <a:ea typeface="ヒラギノ丸ゴ Pro W4"/>
              <a:cs typeface="ヒラギノ丸ゴ Pro W4"/>
            </a:endParaRPr>
          </a:p>
          <a:p>
            <a:endParaRPr lang="en-US" altLang="ja-JP" sz="1600" dirty="0" smtClean="0">
              <a:latin typeface="ヒラギノ丸ゴ Pro W4"/>
              <a:ea typeface="ヒラギノ丸ゴ Pro W4"/>
              <a:cs typeface="ヒラギノ丸ゴ Pro W4"/>
            </a:endParaRPr>
          </a:p>
          <a:p>
            <a:r>
              <a:rPr lang="ja-JP" altLang="en-US" sz="1600" dirty="0">
                <a:latin typeface="ヒラギノ丸ゴ Pro W4"/>
                <a:ea typeface="ヒラギノ丸ゴ Pro W4"/>
                <a:cs typeface="ヒラギノ丸ゴ Pro W4"/>
              </a:rPr>
              <a:t>・留学のための資金は</a:t>
            </a:r>
            <a:r>
              <a:rPr lang="ja-JP" altLang="en-US" sz="1600" dirty="0" smtClean="0">
                <a:latin typeface="ヒラギノ丸ゴ Pro W4"/>
                <a:ea typeface="ヒラギノ丸ゴ Pro W4"/>
                <a:cs typeface="ヒラギノ丸ゴ Pro W4"/>
              </a:rPr>
              <a:t>、国内公的支援機関や学内の留学支援を利用したものが多い。滞在先の研究資金による留学も</a:t>
            </a:r>
            <a:r>
              <a:rPr lang="en-US" altLang="ja-JP" sz="1600" dirty="0" smtClean="0">
                <a:latin typeface="ヒラギノ丸ゴ Pro W4"/>
                <a:ea typeface="ヒラギノ丸ゴ Pro W4"/>
                <a:cs typeface="ヒラギノ丸ゴ Pro W4"/>
              </a:rPr>
              <a:t>20-30</a:t>
            </a:r>
            <a:r>
              <a:rPr lang="ja-JP" altLang="en-US" sz="1600" dirty="0" smtClean="0">
                <a:latin typeface="ヒラギノ丸ゴ Pro W4"/>
                <a:ea typeface="ヒラギノ丸ゴ Pro W4"/>
                <a:cs typeface="ヒラギノ丸ゴ Pro W4"/>
              </a:rPr>
              <a:t>％あった。留学先は研究内容やボスの人柄を重視し、留学時に家族（配偶者や子供）がいた場合は約半数で、その内７５％が留学先に家族を同行した。</a:t>
            </a:r>
            <a:endParaRPr lang="en-US" altLang="ja-JP" sz="1600" dirty="0" smtClean="0">
              <a:latin typeface="ヒラギノ丸ゴ Pro W4"/>
              <a:ea typeface="ヒラギノ丸ゴ Pro W4"/>
              <a:cs typeface="ヒラギノ丸ゴ Pro W4"/>
            </a:endParaRPr>
          </a:p>
          <a:p>
            <a:endParaRPr lang="en-US" altLang="ja-JP" sz="1600" dirty="0" smtClean="0">
              <a:latin typeface="ヒラギノ丸ゴ Pro W4"/>
              <a:ea typeface="ヒラギノ丸ゴ Pro W4"/>
              <a:cs typeface="ヒラギノ丸ゴ Pro W4"/>
            </a:endParaRPr>
          </a:p>
          <a:p>
            <a:r>
              <a:rPr lang="ja-JP" altLang="en-US" sz="1600" dirty="0" smtClean="0">
                <a:latin typeface="ヒラギノ丸ゴ Pro W4"/>
                <a:ea typeface="ヒラギノ丸ゴ Pro W4"/>
                <a:cs typeface="ヒラギノ丸ゴ Pro W4"/>
              </a:rPr>
              <a:t>・留学経験者の多数が留学を良い経験と感じており、特にポスドク時に留学することを薦める意見が多くみられた。</a:t>
            </a:r>
            <a:endParaRPr lang="en-US" altLang="ja-JP" sz="1600" dirty="0">
              <a:latin typeface="ヒラギノ丸ゴ Pro W4"/>
              <a:ea typeface="ヒラギノ丸ゴ Pro W4"/>
              <a:cs typeface="ヒラギノ丸ゴ Pro W4"/>
            </a:endParaRPr>
          </a:p>
        </p:txBody>
      </p:sp>
      <p:sp>
        <p:nvSpPr>
          <p:cNvPr id="9" name="Rounded Rectangle 8"/>
          <p:cNvSpPr/>
          <p:nvPr/>
        </p:nvSpPr>
        <p:spPr>
          <a:xfrm>
            <a:off x="152400" y="2057400"/>
            <a:ext cx="8839200" cy="457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3200" dirty="0" smtClean="0">
              <a:solidFill>
                <a:srgbClr val="000000"/>
              </a:solidFill>
              <a:latin typeface="ヒラギノ丸ゴ Pro W4"/>
              <a:ea typeface="ヒラギノ丸ゴ Pro W4"/>
              <a:cs typeface="ヒラギノ丸ゴ Pro W4"/>
            </a:endParaRPr>
          </a:p>
        </p:txBody>
      </p:sp>
      <p:sp>
        <p:nvSpPr>
          <p:cNvPr id="10" name="Rectangle 9"/>
          <p:cNvSpPr/>
          <p:nvPr/>
        </p:nvSpPr>
        <p:spPr>
          <a:xfrm>
            <a:off x="3352800" y="1905000"/>
            <a:ext cx="1980029" cy="400110"/>
          </a:xfrm>
          <a:prstGeom prst="rect">
            <a:avLst/>
          </a:prstGeom>
          <a:solidFill>
            <a:schemeClr val="bg1"/>
          </a:solidFill>
        </p:spPr>
        <p:txBody>
          <a:bodyPr wrap="none">
            <a:spAutoFit/>
          </a:bodyPr>
          <a:lstStyle/>
          <a:p>
            <a:r>
              <a:rPr lang="ja-JP" altLang="en-US" sz="2000" dirty="0" smtClean="0">
                <a:latin typeface="ヒラギノ丸ゴ Pro W4"/>
                <a:ea typeface="ヒラギノ丸ゴ Pro W4"/>
                <a:cs typeface="ヒラギノ丸ゴ Pro W4"/>
              </a:rPr>
              <a:t>＜結果の概要＞</a:t>
            </a:r>
            <a:endParaRPr lang="en-US" sz="2000"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66251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rgbClr val="000000"/>
                </a:solidFill>
                <a:latin typeface="ヒラギノ丸ゴ Pro W4"/>
                <a:ea typeface="ヒラギノ丸ゴ Pro W4"/>
                <a:cs typeface="ヒラギノ丸ゴ Pro W4"/>
              </a:rPr>
              <a:t>４０代以上の留学</a:t>
            </a:r>
          </a:p>
        </p:txBody>
      </p:sp>
      <p:graphicFrame>
        <p:nvGraphicFramePr>
          <p:cNvPr id="6" name="グラフ 5"/>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37624642"/>
              </p:ext>
            </p:extLst>
          </p:nvPr>
        </p:nvGraphicFramePr>
        <p:xfrm>
          <a:off x="0" y="1484784"/>
          <a:ext cx="9144000" cy="28803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18285440"/>
              </p:ext>
            </p:extLst>
          </p:nvPr>
        </p:nvGraphicFramePr>
        <p:xfrm>
          <a:off x="-19968" y="4005064"/>
          <a:ext cx="9416504" cy="3168352"/>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p:cNvSpPr txBox="1"/>
          <p:nvPr/>
        </p:nvSpPr>
        <p:spPr>
          <a:xfrm>
            <a:off x="179512" y="5151675"/>
            <a:ext cx="1152128" cy="923330"/>
          </a:xfrm>
          <a:prstGeom prst="rect">
            <a:avLst/>
          </a:prstGeom>
          <a:noFill/>
        </p:spPr>
        <p:txBody>
          <a:bodyPr wrap="square" rtlCol="0">
            <a:spAutoFit/>
          </a:bodyPr>
          <a:lstStyle/>
          <a:p>
            <a:r>
              <a:rPr kumimoji="1" lang="ja-JP" altLang="en-US" dirty="0" smtClean="0">
                <a:solidFill>
                  <a:srgbClr val="000000"/>
                </a:solidFill>
                <a:latin typeface="ヒラギノ丸ゴ Pro W4"/>
                <a:ea typeface="ヒラギノ丸ゴ Pro W4"/>
                <a:cs typeface="ヒラギノ丸ゴ Pro W4"/>
              </a:rPr>
              <a:t>やりたい研究を　する</a:t>
            </a:r>
            <a:endParaRPr kumimoji="1" lang="ja-JP" altLang="en-US" dirty="0">
              <a:solidFill>
                <a:srgbClr val="000000"/>
              </a:solidFill>
              <a:latin typeface="ヒラギノ丸ゴ Pro W4"/>
              <a:ea typeface="ヒラギノ丸ゴ Pro W4"/>
              <a:cs typeface="ヒラギノ丸ゴ Pro W4"/>
            </a:endParaRPr>
          </a:p>
        </p:txBody>
      </p:sp>
      <p:sp>
        <p:nvSpPr>
          <p:cNvPr id="9" name="テキスト ボックス 8"/>
          <p:cNvSpPr txBox="1"/>
          <p:nvPr/>
        </p:nvSpPr>
        <p:spPr>
          <a:xfrm>
            <a:off x="3995936" y="5151675"/>
            <a:ext cx="1368151" cy="923330"/>
          </a:xfrm>
          <a:prstGeom prst="rect">
            <a:avLst/>
          </a:prstGeom>
          <a:noFill/>
        </p:spPr>
        <p:txBody>
          <a:bodyPr wrap="square" rtlCol="0">
            <a:spAutoFit/>
          </a:bodyPr>
          <a:lstStyle/>
          <a:p>
            <a:r>
              <a:rPr kumimoji="1" lang="ja-JP" altLang="en-US" dirty="0" smtClean="0">
                <a:solidFill>
                  <a:schemeClr val="bg1"/>
                </a:solidFill>
                <a:latin typeface="ヒラギノ丸ゴ Pro W4"/>
                <a:ea typeface="ヒラギノ丸ゴ Pro W4"/>
                <a:cs typeface="ヒラギノ丸ゴ Pro W4"/>
              </a:rPr>
              <a:t>国際的な</a:t>
            </a:r>
            <a:r>
              <a:rPr kumimoji="1" lang="en-US" altLang="ja-JP" dirty="0" smtClean="0">
                <a:solidFill>
                  <a:schemeClr val="bg1"/>
                </a:solidFill>
                <a:latin typeface="ヒラギノ丸ゴ Pro W4"/>
                <a:ea typeface="ヒラギノ丸ゴ Pro W4"/>
                <a:cs typeface="ヒラギノ丸ゴ Pro W4"/>
              </a:rPr>
              <a:t> </a:t>
            </a:r>
            <a:r>
              <a:rPr kumimoji="1" lang="ja-JP" altLang="en-US" dirty="0" smtClean="0">
                <a:solidFill>
                  <a:schemeClr val="bg1"/>
                </a:solidFill>
                <a:latin typeface="ヒラギノ丸ゴ Pro W4"/>
                <a:ea typeface="ヒラギノ丸ゴ Pro W4"/>
                <a:cs typeface="ヒラギノ丸ゴ Pro W4"/>
              </a:rPr>
              <a:t>学術的見識を広める</a:t>
            </a:r>
            <a:endParaRPr kumimoji="1" lang="ja-JP" altLang="en-US" dirty="0">
              <a:solidFill>
                <a:schemeClr val="bg1"/>
              </a:solidFill>
              <a:latin typeface="ヒラギノ丸ゴ Pro W4"/>
              <a:ea typeface="ヒラギノ丸ゴ Pro W4"/>
              <a:cs typeface="ヒラギノ丸ゴ Pro W4"/>
            </a:endParaRPr>
          </a:p>
        </p:txBody>
      </p:sp>
      <p:sp>
        <p:nvSpPr>
          <p:cNvPr id="10" name="テキスト ボックス 9"/>
          <p:cNvSpPr txBox="1"/>
          <p:nvPr/>
        </p:nvSpPr>
        <p:spPr>
          <a:xfrm>
            <a:off x="6156176" y="4653136"/>
            <a:ext cx="1656184" cy="369332"/>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キャリアパス</a:t>
            </a:r>
            <a:endParaRPr kumimoji="1" lang="ja-JP" altLang="en-US" dirty="0">
              <a:latin typeface="ヒラギノ丸ゴ Pro W4"/>
              <a:ea typeface="ヒラギノ丸ゴ Pro W4"/>
              <a:cs typeface="ヒラギノ丸ゴ Pro W4"/>
            </a:endParaRPr>
          </a:p>
        </p:txBody>
      </p:sp>
      <p:sp>
        <p:nvSpPr>
          <p:cNvPr id="11" name="テキスト ボックス 10"/>
          <p:cNvSpPr txBox="1"/>
          <p:nvPr/>
        </p:nvSpPr>
        <p:spPr>
          <a:xfrm>
            <a:off x="7092280" y="5290175"/>
            <a:ext cx="720080" cy="646331"/>
          </a:xfrm>
          <a:prstGeom prst="rect">
            <a:avLst/>
          </a:prstGeom>
          <a:noFill/>
        </p:spPr>
        <p:txBody>
          <a:bodyPr wrap="square" rtlCol="0">
            <a:spAutoFit/>
          </a:bodyPr>
          <a:lstStyle/>
          <a:p>
            <a:r>
              <a:rPr lang="ja-JP" altLang="en-US" dirty="0" smtClean="0">
                <a:latin typeface="ヒラギノ丸ゴ Pro W4"/>
                <a:ea typeface="ヒラギノ丸ゴ Pro W4"/>
                <a:cs typeface="ヒラギノ丸ゴ Pro W4"/>
              </a:rPr>
              <a:t>人生</a:t>
            </a:r>
            <a:r>
              <a:rPr kumimoji="1" lang="ja-JP" altLang="en-US" dirty="0" smtClean="0">
                <a:latin typeface="ヒラギノ丸ゴ Pro W4"/>
                <a:ea typeface="ヒラギノ丸ゴ Pro W4"/>
                <a:cs typeface="ヒラギノ丸ゴ Pro W4"/>
              </a:rPr>
              <a:t>経験</a:t>
            </a:r>
            <a:endParaRPr kumimoji="1" lang="ja-JP" altLang="en-US" dirty="0">
              <a:latin typeface="ヒラギノ丸ゴ Pro W4"/>
              <a:ea typeface="ヒラギノ丸ゴ Pro W4"/>
              <a:cs typeface="ヒラギノ丸ゴ Pro W4"/>
            </a:endParaRPr>
          </a:p>
        </p:txBody>
      </p:sp>
      <p:sp>
        <p:nvSpPr>
          <p:cNvPr id="12" name="テキスト ボックス 11"/>
          <p:cNvSpPr txBox="1"/>
          <p:nvPr/>
        </p:nvSpPr>
        <p:spPr>
          <a:xfrm>
            <a:off x="5508104" y="5013176"/>
            <a:ext cx="1008112" cy="1200329"/>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国際的ネットワークの構築</a:t>
            </a:r>
            <a:endParaRPr kumimoji="1" lang="ja-JP" altLang="en-US" dirty="0">
              <a:latin typeface="ヒラギノ丸ゴ Pro W4"/>
              <a:ea typeface="ヒラギノ丸ゴ Pro W4"/>
              <a:cs typeface="ヒラギノ丸ゴ Pro W4"/>
            </a:endParaRPr>
          </a:p>
        </p:txBody>
      </p:sp>
      <p:sp>
        <p:nvSpPr>
          <p:cNvPr id="13" name="テキスト ボックス 12"/>
          <p:cNvSpPr txBox="1"/>
          <p:nvPr/>
        </p:nvSpPr>
        <p:spPr>
          <a:xfrm>
            <a:off x="7824440" y="5428674"/>
            <a:ext cx="1296144" cy="369332"/>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その他</a:t>
            </a:r>
            <a:endParaRPr kumimoji="1" lang="ja-JP" altLang="en-US" dirty="0">
              <a:latin typeface="ヒラギノ丸ゴ Pro W4"/>
              <a:ea typeface="ヒラギノ丸ゴ Pro W4"/>
              <a:cs typeface="ヒラギノ丸ゴ Pro W4"/>
            </a:endParaRPr>
          </a:p>
        </p:txBody>
      </p:sp>
      <p:cxnSp>
        <p:nvCxnSpPr>
          <p:cNvPr id="17" name="直線矢印コネクタ 16"/>
          <p:cNvCxnSpPr/>
          <p:nvPr/>
        </p:nvCxnSpPr>
        <p:spPr>
          <a:xfrm flipH="1">
            <a:off x="6588224" y="5013176"/>
            <a:ext cx="144016" cy="36004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26498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研究留学で苦労したこと（複数選択）</a:t>
            </a:r>
            <a:endParaRPr kumimoji="1" lang="en-US" altLang="ja-JP" sz="3200" dirty="0" smtClean="0">
              <a:solidFill>
                <a:srgbClr val="000000"/>
              </a:solidFill>
              <a:latin typeface="ヒラギノ丸ゴ Pro W4"/>
              <a:ea typeface="ヒラギノ丸ゴ Pro W4"/>
              <a:cs typeface="ヒラギノ丸ゴ Pro W4"/>
            </a:endParaRPr>
          </a:p>
        </p:txBody>
      </p:sp>
      <p:graphicFrame>
        <p:nvGraphicFramePr>
          <p:cNvPr id="5" name="グラフ 4"/>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75735036"/>
              </p:ext>
            </p:extLst>
          </p:nvPr>
        </p:nvGraphicFramePr>
        <p:xfrm>
          <a:off x="107504" y="1556792"/>
          <a:ext cx="9024912" cy="51309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81213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留学中に苦労したこと（具体例）</a:t>
            </a:r>
            <a:endParaRPr kumimoji="1" lang="en-US" altLang="ja-JP" sz="3200" dirty="0" smtClean="0">
              <a:solidFill>
                <a:srgbClr val="000000"/>
              </a:solidFill>
              <a:latin typeface="ヒラギノ丸ゴ Pro W4"/>
              <a:ea typeface="ヒラギノ丸ゴ Pro W4"/>
              <a:cs typeface="ヒラギノ丸ゴ Pro W4"/>
            </a:endParaRPr>
          </a:p>
        </p:txBody>
      </p:sp>
      <p:sp>
        <p:nvSpPr>
          <p:cNvPr id="5" name="正方形/長方形 4"/>
          <p:cNvSpPr/>
          <p:nvPr/>
        </p:nvSpPr>
        <p:spPr>
          <a:xfrm>
            <a:off x="539552" y="1484784"/>
            <a:ext cx="8208912" cy="5055230"/>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研究・語学のレベルが海外での研究室滞在に満たないレベルであったために、自信をもって堂々とコミュニケーションをとることができなかった。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実験環境の日本との違いに戸惑うことが多かった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渡米</a:t>
            </a:r>
            <a:r>
              <a:rPr lang="ja-JP" altLang="en-US" dirty="0">
                <a:latin typeface="ヒラギノ丸ゴ Pro W4"/>
                <a:ea typeface="ヒラギノ丸ゴ Pro W4"/>
                <a:cs typeface="ヒラギノ丸ゴ Pro W4"/>
              </a:rPr>
              <a:t>当初は、想像以上に自分の英語が通じない事、相手の言いたい事が分からない事が多く、生活のセットアップに苦労した。</a:t>
            </a:r>
            <a:endParaRPr lang="en-US" altLang="ja-JP" dirty="0">
              <a:latin typeface="ヒラギノ丸ゴ Pro W4"/>
              <a:ea typeface="ヒラギノ丸ゴ Pro W4"/>
              <a:cs typeface="ヒラギノ丸ゴ Pro W4"/>
            </a:endParaRPr>
          </a:p>
          <a:p>
            <a:pPr>
              <a:lnSpc>
                <a:spcPct val="150000"/>
              </a:lnSpc>
            </a:pPr>
            <a:r>
              <a:rPr lang="en-US" altLang="ja-JP" dirty="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英語が母国語ではない国だったので</a:t>
            </a:r>
            <a:r>
              <a:rPr lang="ja-JP" altLang="en-US" dirty="0" smtClean="0">
                <a:latin typeface="ヒラギノ丸ゴ Pro W4"/>
                <a:ea typeface="ヒラギノ丸ゴ Pro W4"/>
                <a:cs typeface="ヒラギノ丸ゴ Pro W4"/>
              </a:rPr>
              <a:t>、ラボ外の日常生活で苦労</a:t>
            </a:r>
            <a:r>
              <a:rPr lang="ja-JP" altLang="en-US" dirty="0">
                <a:latin typeface="ヒラギノ丸ゴ Pro W4"/>
                <a:ea typeface="ヒラギノ丸ゴ Pro W4"/>
                <a:cs typeface="ヒラギノ丸ゴ Pro W4"/>
              </a:rPr>
              <a:t>した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保険</a:t>
            </a:r>
            <a:r>
              <a:rPr lang="ja-JP" altLang="en-US" dirty="0" smtClean="0">
                <a:latin typeface="ヒラギノ丸ゴ Pro W4"/>
                <a:ea typeface="ヒラギノ丸ゴ Pro W4"/>
                <a:cs typeface="ヒラギノ丸ゴ Pro W4"/>
              </a:rPr>
              <a:t>、税金、免許取得、アパート契約、電話</a:t>
            </a:r>
            <a:r>
              <a:rPr lang="ja-JP" altLang="en-US" dirty="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住居等の契約で問題が生じた。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研究成果が出始めると嫉妬を受けた。</a:t>
            </a:r>
            <a:endParaRPr lang="en-US" altLang="ja-JP" dirty="0">
              <a:latin typeface="ヒラギノ丸ゴ Pro W4"/>
              <a:ea typeface="ヒラギノ丸ゴ Pro W4"/>
              <a:cs typeface="ヒラギノ丸ゴ Pro W4"/>
            </a:endParaRPr>
          </a:p>
          <a:p>
            <a:pPr>
              <a:lnSpc>
                <a:spcPct val="150000"/>
              </a:lnSpc>
            </a:pPr>
            <a:r>
              <a:rPr lang="en-US" altLang="ja-JP" dirty="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土曜日と日曜日は周りに合わせて休んでほしいと同僚から依頼された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帰国後の就職先が見つからなかった。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帰国後</a:t>
            </a:r>
            <a:r>
              <a:rPr lang="ja-JP" altLang="en-US" dirty="0" smtClean="0">
                <a:latin typeface="ヒラギノ丸ゴ Pro W4"/>
                <a:ea typeface="ヒラギノ丸ゴ Pro W4"/>
                <a:cs typeface="ヒラギノ丸ゴ Pro W4"/>
              </a:rPr>
              <a:t>，留学先と日本のギャップの大きさに戸惑った。</a:t>
            </a:r>
            <a:endParaRPr lang="ja-JP" altLang="en-US" dirty="0">
              <a:latin typeface="ヒラギノ丸ゴ Pro W4"/>
              <a:ea typeface="ヒラギノ丸ゴ Pro W4"/>
              <a:cs typeface="ヒラギノ丸ゴ Pro W4"/>
            </a:endParaRPr>
          </a:p>
          <a:p>
            <a:pPr>
              <a:lnSpc>
                <a:spcPct val="150000"/>
              </a:lnSpc>
            </a:pPr>
            <a:endParaRPr lang="ja-JP" altLang="en-US" dirty="0">
              <a:latin typeface="ヒラギノ丸ゴ Pro W4"/>
              <a:ea typeface="ヒラギノ丸ゴ Pro W4"/>
              <a:cs typeface="ヒラギノ丸ゴ Pro W4"/>
            </a:endParaRPr>
          </a:p>
        </p:txBody>
      </p:sp>
      <p:sp>
        <p:nvSpPr>
          <p:cNvPr id="2" name="テキスト ボックス 1"/>
          <p:cNvSpPr txBox="1"/>
          <p:nvPr/>
        </p:nvSpPr>
        <p:spPr>
          <a:xfrm>
            <a:off x="2755900" y="-139700"/>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8211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留学先の印象</a:t>
            </a:r>
            <a:r>
              <a:rPr lang="ja-JP" altLang="en-US" sz="3200" dirty="0" smtClean="0">
                <a:solidFill>
                  <a:srgbClr val="000000"/>
                </a:solidFill>
                <a:latin typeface="ヒラギノ丸ゴ Pro W4"/>
                <a:ea typeface="ヒラギノ丸ゴ Pro W4"/>
                <a:cs typeface="ヒラギノ丸ゴ Pro W4"/>
              </a:rPr>
              <a:t>（具体例）</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539552" y="1556792"/>
            <a:ext cx="8136904" cy="4224234"/>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各国の研究者が頻繁にお互いを訪問し，共同研究を行っていました。物理的にお互いに顔を合わせることができる環境にあるのは欧州の強みと感じた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セミナー</a:t>
            </a:r>
            <a:r>
              <a:rPr lang="ja-JP" altLang="en-US" dirty="0">
                <a:latin typeface="ヒラギノ丸ゴ Pro W4"/>
                <a:ea typeface="ヒラギノ丸ゴ Pro W4"/>
                <a:cs typeface="ヒラギノ丸ゴ Pro W4"/>
              </a:rPr>
              <a:t>や招待講演などを通した人間のつながりや議論の場の形勢を</a:t>
            </a:r>
            <a:r>
              <a:rPr lang="ja-JP" altLang="en-US" dirty="0" smtClean="0">
                <a:latin typeface="ヒラギノ丸ゴ Pro W4"/>
                <a:ea typeface="ヒラギノ丸ゴ Pro W4"/>
                <a:cs typeface="ヒラギノ丸ゴ Pro W4"/>
              </a:rPr>
              <a:t>重視し、予算</a:t>
            </a:r>
            <a:r>
              <a:rPr lang="ja-JP" altLang="en-US" dirty="0">
                <a:latin typeface="ヒラギノ丸ゴ Pro W4"/>
                <a:ea typeface="ヒラギノ丸ゴ Pro W4"/>
                <a:cs typeface="ヒラギノ丸ゴ Pro W4"/>
              </a:rPr>
              <a:t>額も非常に大きく</a:t>
            </a:r>
            <a:r>
              <a:rPr lang="ja-JP" altLang="en-US" dirty="0" smtClean="0">
                <a:latin typeface="ヒラギノ丸ゴ Pro W4"/>
                <a:ea typeface="ヒラギノ丸ゴ Pro W4"/>
                <a:cs typeface="ヒラギノ丸ゴ Pro W4"/>
              </a:rPr>
              <a:t>、最先端</a:t>
            </a:r>
            <a:r>
              <a:rPr lang="ja-JP" altLang="en-US" dirty="0">
                <a:latin typeface="ヒラギノ丸ゴ Pro W4"/>
                <a:ea typeface="ヒラギノ丸ゴ Pro W4"/>
                <a:cs typeface="ヒラギノ丸ゴ Pro W4"/>
              </a:rPr>
              <a:t>の情報があふれて</a:t>
            </a:r>
            <a:r>
              <a:rPr lang="ja-JP" altLang="en-US" dirty="0" smtClean="0">
                <a:latin typeface="ヒラギノ丸ゴ Pro W4"/>
                <a:ea typeface="ヒラギノ丸ゴ Pro W4"/>
                <a:cs typeface="ヒラギノ丸ゴ Pro W4"/>
              </a:rPr>
              <a:t>いた。</a:t>
            </a:r>
            <a:endParaRPr lang="ja-JP" altLang="en-US" dirty="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留学先では、君が何</a:t>
            </a:r>
            <a:r>
              <a:rPr lang="ja-JP" altLang="en-US" dirty="0">
                <a:latin typeface="ヒラギノ丸ゴ Pro W4"/>
                <a:ea typeface="ヒラギノ丸ゴ Pro W4"/>
                <a:cs typeface="ヒラギノ丸ゴ Pro W4"/>
              </a:rPr>
              <a:t>を研究した</a:t>
            </a:r>
            <a:r>
              <a:rPr lang="ja-JP" altLang="en-US" dirty="0" smtClean="0">
                <a:latin typeface="ヒラギノ丸ゴ Pro W4"/>
                <a:ea typeface="ヒラギノ丸ゴ Pro W4"/>
                <a:cs typeface="ヒラギノ丸ゴ Pro W4"/>
              </a:rPr>
              <a:t>いかが重要だ、と言われた。日本では、君</a:t>
            </a:r>
            <a:r>
              <a:rPr lang="ja-JP" altLang="en-US" dirty="0">
                <a:latin typeface="ヒラギノ丸ゴ Pro W4"/>
                <a:ea typeface="ヒラギノ丸ゴ Pro W4"/>
                <a:cs typeface="ヒラギノ丸ゴ Pro W4"/>
              </a:rPr>
              <a:t>が何をやりたいかは重要なことでは</a:t>
            </a:r>
            <a:r>
              <a:rPr lang="ja-JP" altLang="en-US" dirty="0" smtClean="0">
                <a:latin typeface="ヒラギノ丸ゴ Pro W4"/>
                <a:ea typeface="ヒラギノ丸ゴ Pro W4"/>
                <a:cs typeface="ヒラギノ丸ゴ Pro W4"/>
              </a:rPr>
              <a:t>ない、と言われたこともあった。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室</a:t>
            </a:r>
            <a:r>
              <a:rPr lang="ja-JP" altLang="en-US" dirty="0">
                <a:latin typeface="ヒラギノ丸ゴ Pro W4"/>
                <a:ea typeface="ヒラギノ丸ゴ Pro W4"/>
                <a:cs typeface="ヒラギノ丸ゴ Pro W4"/>
              </a:rPr>
              <a:t>長クラスでも勤務時間の大半を研究にあてており，</a:t>
            </a:r>
            <a:r>
              <a:rPr lang="ja-JP" altLang="en-US" dirty="0" smtClean="0">
                <a:latin typeface="ヒラギノ丸ゴ Pro W4"/>
                <a:ea typeface="ヒラギノ丸ゴ Pro W4"/>
                <a:cs typeface="ヒラギノ丸ゴ Pro W4"/>
              </a:rPr>
              <a:t>事務仕事はほとんど</a:t>
            </a:r>
            <a:r>
              <a:rPr lang="ja-JP" altLang="en-US" dirty="0">
                <a:latin typeface="ヒラギノ丸ゴ Pro W4"/>
                <a:ea typeface="ヒラギノ丸ゴ Pro W4"/>
                <a:cs typeface="ヒラギノ丸ゴ Pro W4"/>
              </a:rPr>
              <a:t>を</a:t>
            </a:r>
            <a:r>
              <a:rPr lang="ja-JP" altLang="en-US" dirty="0" smtClean="0">
                <a:latin typeface="ヒラギノ丸ゴ Pro W4"/>
                <a:ea typeface="ヒラギノ丸ゴ Pro W4"/>
                <a:cs typeface="ヒラギノ丸ゴ Pro W4"/>
              </a:rPr>
              <a:t>部長や秘書行う環境がうらやましかった。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女性</a:t>
            </a:r>
            <a:r>
              <a:rPr lang="ja-JP" altLang="en-US" dirty="0">
                <a:latin typeface="ヒラギノ丸ゴ Pro W4"/>
                <a:ea typeface="ヒラギノ丸ゴ Pro W4"/>
                <a:cs typeface="ヒラギノ丸ゴ Pro W4"/>
              </a:rPr>
              <a:t>研究者、大学教員数が多いので、よいロールモデルと</a:t>
            </a:r>
            <a:r>
              <a:rPr lang="ja-JP" altLang="en-US" dirty="0" smtClean="0">
                <a:latin typeface="ヒラギノ丸ゴ Pro W4"/>
                <a:ea typeface="ヒラギノ丸ゴ Pro W4"/>
                <a:cs typeface="ヒラギノ丸ゴ Pro W4"/>
              </a:rPr>
              <a:t>なった。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不正行為に対して日本よりも厳しいと実感した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202928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研究留学の</a:t>
            </a:r>
            <a:r>
              <a:rPr lang="ja-JP" altLang="en-US" sz="3200" dirty="0" smtClean="0">
                <a:solidFill>
                  <a:srgbClr val="000000"/>
                </a:solidFill>
                <a:latin typeface="ヒラギノ丸ゴ Pro W4"/>
                <a:ea typeface="ヒラギノ丸ゴ Pro W4"/>
                <a:cs typeface="ヒラギノ丸ゴ Pro W4"/>
              </a:rPr>
              <a:t>成果（複数回答可）</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1043608" y="1484784"/>
            <a:ext cx="7200800" cy="5047535"/>
          </a:xfrm>
          <a:prstGeom prst="rect">
            <a:avLst/>
          </a:prstGeom>
        </p:spPr>
        <p:txBody>
          <a:bodyPr wrap="square">
            <a:spAutoFit/>
          </a:bodyPr>
          <a:lstStyle/>
          <a:p>
            <a:pPr>
              <a:lnSpc>
                <a:spcPct val="150000"/>
              </a:lnSpc>
            </a:pPr>
            <a:r>
              <a:rPr lang="ja-JP" altLang="en-US" sz="2400" dirty="0">
                <a:latin typeface="ヒラギノ丸ゴ Pro W4"/>
                <a:ea typeface="ヒラギノ丸ゴ Pro W4"/>
                <a:cs typeface="ヒラギノ丸ゴ Pro W4"/>
              </a:rPr>
              <a:t>人生経験として貴重な体験となった	</a:t>
            </a:r>
            <a:r>
              <a:rPr lang="en-US" altLang="ja-JP" sz="2400" dirty="0" smtClean="0">
                <a:latin typeface="ヒラギノ丸ゴ Pro W4"/>
                <a:ea typeface="ヒラギノ丸ゴ Pro W4"/>
                <a:cs typeface="ヒラギノ丸ゴ Pro W4"/>
              </a:rPr>
              <a:t>		25</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国際的な学術的見識が広まった	</a:t>
            </a:r>
            <a:r>
              <a:rPr lang="en-US" altLang="ja-JP" sz="2400" dirty="0" smtClean="0">
                <a:latin typeface="ヒラギノ丸ゴ Pro W4"/>
                <a:ea typeface="ヒラギノ丸ゴ Pro W4"/>
                <a:cs typeface="ヒラギノ丸ゴ Pro W4"/>
              </a:rPr>
              <a:t>			22</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やりたい研究をすることができた	</a:t>
            </a:r>
            <a:r>
              <a:rPr lang="en-US" altLang="ja-JP" sz="2400" dirty="0" smtClean="0">
                <a:latin typeface="ヒラギノ丸ゴ Pro W4"/>
                <a:ea typeface="ヒラギノ丸ゴ Pro W4"/>
                <a:cs typeface="ヒラギノ丸ゴ Pro W4"/>
              </a:rPr>
              <a:t>		16</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国際的ネットワークを構築できた	</a:t>
            </a:r>
            <a:r>
              <a:rPr lang="en-US" altLang="ja-JP" sz="2400" dirty="0" smtClean="0">
                <a:latin typeface="ヒラギノ丸ゴ Pro W4"/>
                <a:ea typeface="ヒラギノ丸ゴ Pro W4"/>
                <a:cs typeface="ヒラギノ丸ゴ Pro W4"/>
              </a:rPr>
              <a:t>		14</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キャリアパスにつながった	</a:t>
            </a:r>
            <a:r>
              <a:rPr lang="en-US" altLang="ja-JP" sz="2400" dirty="0" smtClean="0">
                <a:latin typeface="ヒラギノ丸ゴ Pro W4"/>
                <a:ea typeface="ヒラギノ丸ゴ Pro W4"/>
                <a:cs typeface="ヒラギノ丸ゴ Pro W4"/>
              </a:rPr>
              <a:t>			  7</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共同研究プロジェクトが推進した	</a:t>
            </a:r>
            <a:r>
              <a:rPr lang="en-US" altLang="ja-JP" sz="2400" dirty="0" smtClean="0">
                <a:latin typeface="ヒラギノ丸ゴ Pro W4"/>
                <a:ea typeface="ヒラギノ丸ゴ Pro W4"/>
                <a:cs typeface="ヒラギノ丸ゴ Pro W4"/>
              </a:rPr>
              <a:t>		</a:t>
            </a:r>
            <a:r>
              <a:rPr lang="en-US" altLang="ja-JP" sz="2400" dirty="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5</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家族にとってよい経験となった	</a:t>
            </a:r>
            <a:r>
              <a:rPr lang="en-US" altLang="ja-JP" sz="2400" dirty="0" smtClean="0">
                <a:latin typeface="ヒラギノ丸ゴ Pro W4"/>
                <a:ea typeface="ヒラギノ丸ゴ Pro W4"/>
                <a:cs typeface="ヒラギノ丸ゴ Pro W4"/>
              </a:rPr>
              <a:t>			  3</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研究者としてやっていく自信になった	</a:t>
            </a:r>
            <a:r>
              <a:rPr lang="en-US" altLang="ja-JP" sz="2400" dirty="0" smtClean="0">
                <a:latin typeface="ヒラギノ丸ゴ Pro W4"/>
                <a:ea typeface="ヒラギノ丸ゴ Pro W4"/>
                <a:cs typeface="ヒラギノ丸ゴ Pro W4"/>
              </a:rPr>
              <a:t>	  2</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科学的な研究能力が身についた	</a:t>
            </a:r>
            <a:r>
              <a:rPr lang="en-US" altLang="ja-JP" sz="2400" dirty="0" smtClean="0">
                <a:latin typeface="ヒラギノ丸ゴ Pro W4"/>
                <a:ea typeface="ヒラギノ丸ゴ Pro W4"/>
                <a:cs typeface="ヒラギノ丸ゴ Pro W4"/>
              </a:rPr>
              <a:t>			  1</a:t>
            </a:r>
            <a:endParaRPr lang="ja-JP" altLang="en-US" sz="2400"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41935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研究留学の</a:t>
            </a:r>
            <a:r>
              <a:rPr lang="ja-JP" altLang="en-US" sz="3200" dirty="0" smtClean="0">
                <a:solidFill>
                  <a:srgbClr val="000000"/>
                </a:solidFill>
                <a:latin typeface="ヒラギノ丸ゴ Pro W4"/>
                <a:ea typeface="ヒラギノ丸ゴ Pro W4"/>
                <a:cs typeface="ヒラギノ丸ゴ Pro W4"/>
              </a:rPr>
              <a:t>成果（具体例）</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467544" y="1411556"/>
            <a:ext cx="8208912" cy="5470728"/>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英語を通した技術・知識、研究哲学の</a:t>
            </a:r>
            <a:r>
              <a:rPr lang="ja-JP" altLang="en-US" dirty="0" smtClean="0">
                <a:latin typeface="ヒラギノ丸ゴ Pro W4"/>
                <a:ea typeface="ヒラギノ丸ゴ Pro W4"/>
                <a:cs typeface="ヒラギノ丸ゴ Pro W4"/>
              </a:rPr>
              <a:t>習得</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自分の現在の研究スタイルをかくりつできた。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国際</a:t>
            </a:r>
            <a:r>
              <a:rPr lang="ja-JP" altLang="en-US" dirty="0">
                <a:latin typeface="ヒラギノ丸ゴ Pro W4"/>
                <a:ea typeface="ヒラギノ丸ゴ Pro W4"/>
                <a:cs typeface="ヒラギノ丸ゴ Pro W4"/>
              </a:rPr>
              <a:t>研究のグラント獲得の行程に携わることが</a:t>
            </a:r>
            <a:r>
              <a:rPr lang="ja-JP" altLang="en-US" dirty="0" smtClean="0">
                <a:latin typeface="ヒラギノ丸ゴ Pro W4"/>
                <a:ea typeface="ヒラギノ丸ゴ Pro W4"/>
                <a:cs typeface="ヒラギノ丸ゴ Pro W4"/>
              </a:rPr>
              <a:t>できた。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トップレベルの環境を</a:t>
            </a:r>
            <a:r>
              <a:rPr lang="ja-JP" altLang="en-US" dirty="0">
                <a:latin typeface="ヒラギノ丸ゴ Pro W4"/>
                <a:ea typeface="ヒラギノ丸ゴ Pro W4"/>
                <a:cs typeface="ヒラギノ丸ゴ Pro W4"/>
              </a:rPr>
              <a:t>体験できたことで、</a:t>
            </a:r>
            <a:r>
              <a:rPr lang="ja-JP" altLang="en-US" dirty="0" smtClean="0">
                <a:latin typeface="ヒラギノ丸ゴ Pro W4"/>
                <a:ea typeface="ヒラギノ丸ゴ Pro W4"/>
                <a:cs typeface="ヒラギノ丸ゴ Pro W4"/>
              </a:rPr>
              <a:t>自分の未熟さ</a:t>
            </a:r>
            <a:r>
              <a:rPr lang="ja-JP" altLang="en-US" dirty="0">
                <a:latin typeface="ヒラギノ丸ゴ Pro W4"/>
                <a:ea typeface="ヒラギノ丸ゴ Pro W4"/>
                <a:cs typeface="ヒラギノ丸ゴ Pro W4"/>
              </a:rPr>
              <a:t>を知ることができた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留学先のラボで「研究力」で認められたのが、とても嬉しかった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最先端</a:t>
            </a:r>
            <a:r>
              <a:rPr lang="ja-JP" altLang="en-US" dirty="0">
                <a:latin typeface="ヒラギノ丸ゴ Pro W4"/>
                <a:ea typeface="ヒラギノ丸ゴ Pro W4"/>
                <a:cs typeface="ヒラギノ丸ゴ Pro W4"/>
              </a:rPr>
              <a:t>の情報や分析技術を身につけれるだけでなく、多様な視点を持った研究ができるようになった。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学問の長い歴史と伝統と、それに基づくと思われる研究に対する考え方が日本と違うことがよく分かった。</a:t>
            </a: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日本</a:t>
            </a:r>
            <a:r>
              <a:rPr lang="ja-JP" altLang="en-US" dirty="0">
                <a:latin typeface="ヒラギノ丸ゴ Pro W4"/>
                <a:ea typeface="ヒラギノ丸ゴ Pro W4"/>
                <a:cs typeface="ヒラギノ丸ゴ Pro W4"/>
              </a:rPr>
              <a:t>にいる時より</a:t>
            </a:r>
            <a:r>
              <a:rPr lang="ja-JP" altLang="en-US" dirty="0" smtClean="0">
                <a:latin typeface="ヒラギノ丸ゴ Pro W4"/>
                <a:ea typeface="ヒラギノ丸ゴ Pro W4"/>
                <a:cs typeface="ヒラギノ丸ゴ Pro W4"/>
              </a:rPr>
              <a:t>も実働</a:t>
            </a:r>
            <a:r>
              <a:rPr lang="ja-JP" altLang="en-US" dirty="0">
                <a:latin typeface="ヒラギノ丸ゴ Pro W4"/>
                <a:ea typeface="ヒラギノ丸ゴ Pro W4"/>
                <a:cs typeface="ヒラギノ丸ゴ Pro W4"/>
              </a:rPr>
              <a:t>時間は短かかったのに、より多くの成果が得られた。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1年半</a:t>
            </a:r>
            <a:r>
              <a:rPr lang="ja-JP" altLang="en-US" dirty="0">
                <a:latin typeface="ヒラギノ丸ゴ Pro W4"/>
                <a:ea typeface="ヒラギノ丸ゴ Pro W4"/>
                <a:cs typeface="ヒラギノ丸ゴ Pro W4"/>
              </a:rPr>
              <a:t>のポスドクの経験で、学術論文を7報作製することができた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帰国</a:t>
            </a:r>
            <a:r>
              <a:rPr lang="ja-JP" altLang="en-US" dirty="0">
                <a:latin typeface="ヒラギノ丸ゴ Pro W4"/>
                <a:ea typeface="ヒラギノ丸ゴ Pro W4"/>
                <a:cs typeface="ヒラギノ丸ゴ Pro W4"/>
              </a:rPr>
              <a:t>時に受け入れ</a:t>
            </a:r>
            <a:r>
              <a:rPr lang="ja-JP" altLang="en-US" dirty="0" smtClean="0">
                <a:latin typeface="ヒラギノ丸ゴ Pro W4"/>
                <a:ea typeface="ヒラギノ丸ゴ Pro W4"/>
                <a:cs typeface="ヒラギノ丸ゴ Pro W4"/>
              </a:rPr>
              <a:t>責任者の教授</a:t>
            </a:r>
            <a:r>
              <a:rPr lang="ja-JP" altLang="en-US" dirty="0">
                <a:latin typeface="ヒラギノ丸ゴ Pro W4"/>
                <a:ea typeface="ヒラギノ丸ゴ Pro W4"/>
                <a:cs typeface="ヒラギノ丸ゴ Pro W4"/>
              </a:rPr>
              <a:t>がすばらしい推薦書</a:t>
            </a:r>
            <a:r>
              <a:rPr lang="ja-JP" altLang="en-US" dirty="0" smtClean="0">
                <a:latin typeface="ヒラギノ丸ゴ Pro W4"/>
                <a:ea typeface="ヒラギノ丸ゴ Pro W4"/>
                <a:cs typeface="ヒラギノ丸ゴ Pro W4"/>
              </a:rPr>
              <a:t>を書いてくれた。</a:t>
            </a:r>
            <a:endParaRPr lang="en-US" altLang="ja-JP" dirty="0" smtClean="0">
              <a:latin typeface="ヒラギノ丸ゴ Pro W4"/>
              <a:ea typeface="ヒラギノ丸ゴ Pro W4"/>
              <a:cs typeface="ヒラギノ丸ゴ Pro W4"/>
            </a:endParaRPr>
          </a:p>
          <a:p>
            <a:pPr>
              <a:lnSpc>
                <a:spcPct val="150000"/>
              </a:lnSpc>
            </a:pPr>
            <a:endParaRPr lang="ja-JP" altLang="en-US"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80621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留学後のキャリアパス</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971600" y="1772816"/>
            <a:ext cx="7560840" cy="3385542"/>
          </a:xfrm>
          <a:prstGeom prst="rect">
            <a:avLst/>
          </a:prstGeom>
        </p:spPr>
        <p:txBody>
          <a:bodyPr wrap="square">
            <a:spAutoFit/>
          </a:bodyPr>
          <a:lstStyle/>
          <a:p>
            <a:pPr>
              <a:lnSpc>
                <a:spcPct val="150000"/>
              </a:lnSpc>
            </a:pPr>
            <a:r>
              <a:rPr lang="ja-JP" altLang="en-US" sz="2400" dirty="0">
                <a:latin typeface="ヒラギノ丸ゴ Pro W4"/>
                <a:ea typeface="ヒラギノ丸ゴ Pro W4"/>
                <a:cs typeface="ヒラギノ丸ゴ Pro W4"/>
              </a:rPr>
              <a:t>留学前の国内のポジションに復帰	</a:t>
            </a:r>
            <a:r>
              <a:rPr lang="en-US" altLang="ja-JP" sz="2400" dirty="0" smtClean="0">
                <a:latin typeface="ヒラギノ丸ゴ Pro W4"/>
                <a:ea typeface="ヒラギノ丸ゴ Pro W4"/>
                <a:cs typeface="ヒラギノ丸ゴ Pro W4"/>
              </a:rPr>
              <a:t>	21</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国内のポスドクに新たに雇用された	</a:t>
            </a:r>
            <a:r>
              <a:rPr lang="en-US" altLang="ja-JP" sz="2400" dirty="0" smtClean="0">
                <a:latin typeface="ヒラギノ丸ゴ Pro W4"/>
                <a:ea typeface="ヒラギノ丸ゴ Pro W4"/>
                <a:cs typeface="ヒラギノ丸ゴ Pro W4"/>
              </a:rPr>
              <a:t>	10</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国内の大学の常勤職に新たに雇用された	</a:t>
            </a:r>
            <a:r>
              <a:rPr lang="en-US" altLang="ja-JP" sz="2400" dirty="0" smtClean="0">
                <a:latin typeface="ヒラギノ丸ゴ Pro W4"/>
                <a:ea typeface="ヒラギノ丸ゴ Pro W4"/>
                <a:cs typeface="ヒラギノ丸ゴ Pro W4"/>
              </a:rPr>
              <a:t>  9</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海外のポジション</a:t>
            </a:r>
            <a:r>
              <a:rPr lang="ja-JP" altLang="en-US" sz="2400" dirty="0" smtClean="0">
                <a:latin typeface="ヒラギノ丸ゴ Pro W4"/>
                <a:ea typeface="ヒラギノ丸ゴ Pro W4"/>
                <a:cs typeface="ヒラギノ丸ゴ Pro W4"/>
              </a:rPr>
              <a:t>に新たに雇用</a:t>
            </a:r>
            <a:r>
              <a:rPr lang="ja-JP" altLang="en-US" sz="2400" dirty="0">
                <a:latin typeface="ヒラギノ丸ゴ Pro W4"/>
                <a:ea typeface="ヒラギノ丸ゴ Pro W4"/>
                <a:cs typeface="ヒラギノ丸ゴ Pro W4"/>
              </a:rPr>
              <a:t>された	</a:t>
            </a:r>
            <a:r>
              <a:rPr lang="en-US" altLang="ja-JP" sz="2400" dirty="0" smtClean="0">
                <a:latin typeface="ヒラギノ丸ゴ Pro W4"/>
                <a:ea typeface="ヒラギノ丸ゴ Pro W4"/>
                <a:cs typeface="ヒラギノ丸ゴ Pro W4"/>
              </a:rPr>
              <a:t>		  4</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進学	</a:t>
            </a:r>
            <a:r>
              <a:rPr lang="en-US" altLang="ja-JP" sz="2400" dirty="0" smtClean="0">
                <a:latin typeface="ヒラギノ丸ゴ Pro W4"/>
                <a:ea typeface="ヒラギノ丸ゴ Pro W4"/>
                <a:cs typeface="ヒラギノ丸ゴ Pro W4"/>
              </a:rPr>
              <a:t>										  2</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その他	</a:t>
            </a:r>
            <a:r>
              <a:rPr lang="en-US" altLang="ja-JP" sz="2400" dirty="0" smtClean="0">
                <a:latin typeface="ヒラギノ丸ゴ Pro W4"/>
                <a:ea typeface="ヒラギノ丸ゴ Pro W4"/>
                <a:cs typeface="ヒラギノ丸ゴ Pro W4"/>
              </a:rPr>
              <a:t>								  4</a:t>
            </a:r>
            <a:endParaRPr lang="ja-JP" altLang="en-US" sz="2400"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95276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rgbClr val="000000"/>
                </a:solidFill>
                <a:latin typeface="ヒラギノ丸ゴ Pro W4"/>
                <a:ea typeface="ヒラギノ丸ゴ Pro W4"/>
                <a:cs typeface="ヒラギノ丸ゴ Pro W4"/>
              </a:rPr>
              <a:t>留学とプライベートの両立</a:t>
            </a:r>
          </a:p>
        </p:txBody>
      </p:sp>
      <p:graphicFrame>
        <p:nvGraphicFramePr>
          <p:cNvPr id="3" name="グラフ 2"/>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2289367"/>
              </p:ext>
            </p:extLst>
          </p:nvPr>
        </p:nvGraphicFramePr>
        <p:xfrm>
          <a:off x="323528" y="1916832"/>
          <a:ext cx="4392488" cy="44149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5295886"/>
              </p:ext>
            </p:extLst>
          </p:nvPr>
        </p:nvGraphicFramePr>
        <p:xfrm>
          <a:off x="4788024" y="1916832"/>
          <a:ext cx="4240088" cy="44149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26498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rgbClr val="000000"/>
                </a:solidFill>
                <a:latin typeface="ヒラギノ丸ゴ Pro W4"/>
                <a:ea typeface="ヒラギノ丸ゴ Pro W4"/>
                <a:cs typeface="ヒラギノ丸ゴ Pro W4"/>
              </a:rPr>
              <a:t>留学とプライベートの両立</a:t>
            </a:r>
          </a:p>
        </p:txBody>
      </p:sp>
      <p:graphicFrame>
        <p:nvGraphicFramePr>
          <p:cNvPr id="6" name="グラフ 5"/>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60767858"/>
              </p:ext>
            </p:extLst>
          </p:nvPr>
        </p:nvGraphicFramePr>
        <p:xfrm>
          <a:off x="323528" y="1841376"/>
          <a:ext cx="4083372" cy="43959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09216762"/>
              </p:ext>
            </p:extLst>
          </p:nvPr>
        </p:nvGraphicFramePr>
        <p:xfrm>
          <a:off x="4788024" y="1844824"/>
          <a:ext cx="4083372" cy="43959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53304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研究留学先の家族支援状況</a:t>
            </a:r>
            <a:endParaRPr kumimoji="1" lang="en-US" altLang="ja-JP" sz="3200" dirty="0" smtClean="0">
              <a:solidFill>
                <a:srgbClr val="000000"/>
              </a:solidFill>
              <a:latin typeface="ヒラギノ丸ゴ Pro W4"/>
              <a:ea typeface="ヒラギノ丸ゴ Pro W4"/>
              <a:cs typeface="ヒラギノ丸ゴ Pro W4"/>
            </a:endParaRPr>
          </a:p>
        </p:txBody>
      </p:sp>
      <p:sp>
        <p:nvSpPr>
          <p:cNvPr id="6" name="正方形/長方形 5"/>
          <p:cNvSpPr/>
          <p:nvPr/>
        </p:nvSpPr>
        <p:spPr>
          <a:xfrm>
            <a:off x="395536" y="1484784"/>
            <a:ext cx="8352928" cy="4639732"/>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在宅勤務でも勤務とみなされるような大学の勤務</a:t>
            </a:r>
            <a:r>
              <a:rPr lang="ja-JP" altLang="en-US" dirty="0" smtClean="0">
                <a:latin typeface="ヒラギノ丸ゴ Pro W4"/>
                <a:ea typeface="ヒラギノ丸ゴ Pro W4"/>
                <a:cs typeface="ヒラギノ丸ゴ Pro W4"/>
              </a:rPr>
              <a:t>管理</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医療費は無料で</a:t>
            </a:r>
            <a:r>
              <a:rPr lang="ja-JP" altLang="en-US" dirty="0" smtClean="0">
                <a:latin typeface="ヒラギノ丸ゴ Pro W4"/>
                <a:ea typeface="ヒラギノ丸ゴ Pro W4"/>
                <a:cs typeface="ヒラギノ丸ゴ Pro W4"/>
              </a:rPr>
              <a:t>ホームドクター（助産師）の割当、子育てしながら勤務をすると税率が優遇（デンマーク）</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研究所内に託児施設、乳幼児を育児中の勤務時間の短縮（給与等の雇用条件は変わらない</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大学や研究機関に独自の家族支援制度があった（複数回答）</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支援内容は日本と特に変わらないが、職場の理解が大きいので働きやすい。</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育児支援が整っているため、ほとんどの人が産休を</a:t>
            </a:r>
            <a:r>
              <a:rPr lang="en-US" altLang="ja-JP" dirty="0">
                <a:latin typeface="ヒラギノ丸ゴ Pro W4"/>
                <a:ea typeface="ヒラギノ丸ゴ Pro W4"/>
                <a:cs typeface="ヒラギノ丸ゴ Pro W4"/>
              </a:rPr>
              <a:t>4</a:t>
            </a:r>
            <a:r>
              <a:rPr lang="ja-JP" altLang="en-US" dirty="0">
                <a:latin typeface="ヒラギノ丸ゴ Pro W4"/>
                <a:ea typeface="ヒラギノ丸ゴ Pro W4"/>
                <a:cs typeface="ヒラギノ丸ゴ Pro W4"/>
              </a:rPr>
              <a:t>か月ほど取りすぐ職場に復帰して</a:t>
            </a:r>
            <a:r>
              <a:rPr lang="ja-JP" altLang="en-US" dirty="0" smtClean="0">
                <a:latin typeface="ヒラギノ丸ゴ Pro W4"/>
                <a:ea typeface="ヒラギノ丸ゴ Pro W4"/>
                <a:cs typeface="ヒラギノ丸ゴ Pro W4"/>
              </a:rPr>
              <a:t>いる（フランス）</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en-US" altLang="ja-JP" dirty="0">
                <a:latin typeface="ヒラギノ丸ゴ Pro W4"/>
                <a:ea typeface="ヒラギノ丸ゴ Pro W4"/>
                <a:cs typeface="ヒラギノ丸ゴ Pro W4"/>
              </a:rPr>
              <a:t>Faculty position</a:t>
            </a:r>
            <a:r>
              <a:rPr lang="ja-JP" altLang="en-US" dirty="0">
                <a:latin typeface="ヒラギノ丸ゴ Pro W4"/>
                <a:ea typeface="ヒラギノ丸ゴ Pro W4"/>
                <a:cs typeface="ヒラギノ丸ゴ Pro W4"/>
              </a:rPr>
              <a:t>選考において、研究者夫妻の片方を採用する際にパートナーの採用を検討</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59274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rgbClr val="000000"/>
                </a:solidFill>
                <a:latin typeface="ヒラギノ丸ゴ Pro W4"/>
                <a:ea typeface="ヒラギノ丸ゴ Pro W4"/>
                <a:cs typeface="ヒラギノ丸ゴ Pro W4"/>
              </a:rPr>
              <a:t>回答者</a:t>
            </a:r>
            <a:r>
              <a:rPr lang="en-US" altLang="ja-JP" sz="3200" dirty="0" smtClean="0">
                <a:solidFill>
                  <a:srgbClr val="000000"/>
                </a:solidFill>
                <a:latin typeface="ヒラギノ丸ゴ Pro W4"/>
                <a:ea typeface="ヒラギノ丸ゴ Pro W4"/>
                <a:cs typeface="ヒラギノ丸ゴ Pro W4"/>
              </a:rPr>
              <a:t>97</a:t>
            </a:r>
            <a:r>
              <a:rPr lang="ja-JP" altLang="en-US" sz="3200" dirty="0" smtClean="0">
                <a:solidFill>
                  <a:srgbClr val="000000"/>
                </a:solidFill>
                <a:latin typeface="ヒラギノ丸ゴ Pro W4"/>
                <a:ea typeface="ヒラギノ丸ゴ Pro W4"/>
                <a:cs typeface="ヒラギノ丸ゴ Pro W4"/>
              </a:rPr>
              <a:t>名</a:t>
            </a:r>
            <a:endParaRPr kumimoji="1" lang="ja-JP" altLang="en-US" sz="3200" dirty="0">
              <a:solidFill>
                <a:srgbClr val="000000"/>
              </a:solidFill>
              <a:latin typeface="ヒラギノ丸ゴ Pro W4"/>
              <a:ea typeface="ヒラギノ丸ゴ Pro W4"/>
              <a:cs typeface="ヒラギノ丸ゴ Pro W4"/>
            </a:endParaRPr>
          </a:p>
        </p:txBody>
      </p:sp>
      <p:graphicFrame>
        <p:nvGraphicFramePr>
          <p:cNvPr id="5" name="グラフ 4"/>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97569019"/>
              </p:ext>
            </p:extLst>
          </p:nvPr>
        </p:nvGraphicFramePr>
        <p:xfrm>
          <a:off x="4728096" y="1772816"/>
          <a:ext cx="4392488" cy="49685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07821052"/>
              </p:ext>
            </p:extLst>
          </p:nvPr>
        </p:nvGraphicFramePr>
        <p:xfrm>
          <a:off x="0" y="1772816"/>
          <a:ext cx="4815756" cy="4968552"/>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6804248" y="4365104"/>
            <a:ext cx="1152128" cy="646331"/>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男性</a:t>
            </a:r>
            <a:r>
              <a:rPr kumimoji="1" lang="en-US" altLang="ja-JP" dirty="0" smtClean="0">
                <a:latin typeface="ヒラギノ丸ゴ Pro W4"/>
                <a:ea typeface="ヒラギノ丸ゴ Pro W4"/>
                <a:cs typeface="ヒラギノ丸ゴ Pro W4"/>
              </a:rPr>
              <a:t> 38</a:t>
            </a:r>
            <a:r>
              <a:rPr kumimoji="1" lang="ja-JP" altLang="en-US" dirty="0" smtClean="0">
                <a:latin typeface="ヒラギノ丸ゴ Pro W4"/>
                <a:ea typeface="ヒラギノ丸ゴ Pro W4"/>
                <a:cs typeface="ヒラギノ丸ゴ Pro W4"/>
              </a:rPr>
              <a:t>　　女性</a:t>
            </a:r>
            <a:r>
              <a:rPr kumimoji="1" lang="en-US" altLang="ja-JP" dirty="0" smtClean="0">
                <a:latin typeface="ヒラギノ丸ゴ Pro W4"/>
                <a:ea typeface="ヒラギノ丸ゴ Pro W4"/>
                <a:cs typeface="ヒラギノ丸ゴ Pro W4"/>
              </a:rPr>
              <a:t> 12</a:t>
            </a:r>
            <a:endParaRPr kumimoji="1" lang="ja-JP" altLang="en-US"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7602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家族との生活で苦労した点</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539552" y="1484784"/>
            <a:ext cx="8352928" cy="5055230"/>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外国人を受け入れてくれる幼稚園を捜すのに苦労した。現地の人に相談して、良い幼稚園を教えてもらい、紹介の上、入学できた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子供</a:t>
            </a:r>
            <a:r>
              <a:rPr lang="en-US" altLang="ja-JP" dirty="0">
                <a:latin typeface="ヒラギノ丸ゴ Pro W4"/>
                <a:ea typeface="ヒラギノ丸ゴ Pro W4"/>
                <a:cs typeface="ヒラギノ丸ゴ Pro W4"/>
              </a:rPr>
              <a:t>3</a:t>
            </a:r>
            <a:r>
              <a:rPr lang="ja-JP" altLang="en-US" dirty="0">
                <a:latin typeface="ヒラギノ丸ゴ Pro W4"/>
                <a:ea typeface="ヒラギノ丸ゴ Pro W4"/>
                <a:cs typeface="ヒラギノ丸ゴ Pro W4"/>
              </a:rPr>
              <a:t>人を受け入れてくれる学校を見つけるのに苦労した。近辺の学校に片端から電話、直接訪問し交渉</a:t>
            </a:r>
            <a:r>
              <a:rPr lang="ja-JP" altLang="en-US" dirty="0" smtClean="0">
                <a:latin typeface="ヒラギノ丸ゴ Pro W4"/>
                <a:ea typeface="ヒラギノ丸ゴ Pro W4"/>
                <a:cs typeface="ヒラギノ丸ゴ Pro W4"/>
              </a:rPr>
              <a:t>した。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子どもは英語</a:t>
            </a:r>
            <a:r>
              <a:rPr lang="ja-JP" altLang="en-US" dirty="0" smtClean="0">
                <a:latin typeface="ヒラギノ丸ゴ Pro W4"/>
                <a:ea typeface="ヒラギノ丸ゴ Pro W4"/>
                <a:cs typeface="ヒラギノ丸ゴ Pro W4"/>
              </a:rPr>
              <a:t>をほとんど勉強せずに現地</a:t>
            </a:r>
            <a:r>
              <a:rPr lang="ja-JP" altLang="en-US" dirty="0">
                <a:latin typeface="ヒラギノ丸ゴ Pro W4"/>
                <a:ea typeface="ヒラギノ丸ゴ Pro W4"/>
                <a:cs typeface="ヒラギノ丸ゴ Pro W4"/>
              </a:rPr>
              <a:t>の小学校に入れたため、相当なストレスがかかっていたと思う</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子供は地域の学校に通ったが、言葉の問題や差別的な扱いに苦労したようだった。次第に慣れて友達もできた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小学校</a:t>
            </a:r>
            <a:r>
              <a:rPr lang="ja-JP" altLang="en-US" dirty="0">
                <a:latin typeface="ヒラギノ丸ゴ Pro W4"/>
                <a:ea typeface="ヒラギノ丸ゴ Pro W4"/>
                <a:cs typeface="ヒラギノ丸ゴ Pro W4"/>
              </a:rPr>
              <a:t>の</a:t>
            </a:r>
            <a:r>
              <a:rPr lang="ja-JP" altLang="en-US" dirty="0" smtClean="0">
                <a:latin typeface="ヒラギノ丸ゴ Pro W4"/>
                <a:ea typeface="ヒラギノ丸ゴ Pro W4"/>
                <a:cs typeface="ヒラギノ丸ゴ Pro W4"/>
              </a:rPr>
              <a:t>先生との交渉（アレルギー除去食など）で苦労した。</a:t>
            </a:r>
            <a:endParaRPr lang="en-US" altLang="ja-JP" dirty="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予防接種や病院</a:t>
            </a:r>
            <a:r>
              <a:rPr lang="ja-JP" altLang="en-US" dirty="0">
                <a:latin typeface="ヒラギノ丸ゴ Pro W4"/>
                <a:ea typeface="ヒラギノ丸ゴ Pro W4"/>
                <a:cs typeface="ヒラギノ丸ゴ Pro W4"/>
              </a:rPr>
              <a:t>で病状を伝えるときに苦労</a:t>
            </a:r>
            <a:r>
              <a:rPr lang="ja-JP" altLang="en-US" dirty="0" smtClean="0">
                <a:latin typeface="ヒラギノ丸ゴ Pro W4"/>
                <a:ea typeface="ヒラギノ丸ゴ Pro W4"/>
                <a:cs typeface="ヒラギノ丸ゴ Pro W4"/>
              </a:rPr>
              <a:t>した。</a:t>
            </a:r>
            <a:endParaRPr lang="en-US" altLang="ja-JP" dirty="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自分が忙しくストレス</a:t>
            </a:r>
            <a:r>
              <a:rPr lang="ja-JP" altLang="en-US" dirty="0">
                <a:latin typeface="ヒラギノ丸ゴ Pro W4"/>
                <a:ea typeface="ヒラギノ丸ゴ Pro W4"/>
                <a:cs typeface="ヒラギノ丸ゴ Pro W4"/>
              </a:rPr>
              <a:t>を抱えてしまい、</a:t>
            </a:r>
            <a:r>
              <a:rPr lang="ja-JP" altLang="en-US" dirty="0" smtClean="0">
                <a:latin typeface="ヒラギノ丸ゴ Pro W4"/>
                <a:ea typeface="ヒラギノ丸ゴ Pro W4"/>
                <a:cs typeface="ヒラギノ丸ゴ Pro W4"/>
              </a:rPr>
              <a:t>家庭で</a:t>
            </a:r>
            <a:r>
              <a:rPr lang="ja-JP" altLang="en-US" dirty="0">
                <a:latin typeface="ヒラギノ丸ゴ Pro W4"/>
                <a:ea typeface="ヒラギノ丸ゴ Pro W4"/>
                <a:cs typeface="ヒラギノ丸ゴ Pro W4"/>
              </a:rPr>
              <a:t>良い雰囲気を</a:t>
            </a:r>
            <a:r>
              <a:rPr lang="ja-JP" altLang="en-US" dirty="0" smtClean="0">
                <a:latin typeface="ヒラギノ丸ゴ Pro W4"/>
                <a:ea typeface="ヒラギノ丸ゴ Pro W4"/>
                <a:cs typeface="ヒラギノ丸ゴ Pro W4"/>
              </a:rPr>
              <a:t>作れなかった。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配偶者が国内に仕事を持っていたため、その手当がもらえなくなった。</a:t>
            </a:r>
            <a:endParaRPr lang="en-US" altLang="ja-JP" dirty="0" smtClean="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44406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研究留学</a:t>
            </a:r>
            <a:r>
              <a:rPr lang="ja-JP" altLang="en-US" sz="3200" dirty="0" smtClean="0">
                <a:solidFill>
                  <a:srgbClr val="000000"/>
                </a:solidFill>
                <a:latin typeface="ヒラギノ丸ゴ Pro W4"/>
                <a:ea typeface="ヒラギノ丸ゴ Pro W4"/>
                <a:cs typeface="ヒラギノ丸ゴ Pro W4"/>
              </a:rPr>
              <a:t>と</a:t>
            </a:r>
            <a:r>
              <a:rPr kumimoji="1" lang="ja-JP" altLang="en-US" sz="3200" dirty="0" smtClean="0">
                <a:solidFill>
                  <a:srgbClr val="000000"/>
                </a:solidFill>
                <a:latin typeface="ヒラギノ丸ゴ Pro W4"/>
                <a:ea typeface="ヒラギノ丸ゴ Pro W4"/>
                <a:cs typeface="ヒラギノ丸ゴ Pro W4"/>
              </a:rPr>
              <a:t>家族に関するエピソード</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395536" y="1556792"/>
            <a:ext cx="8496944" cy="4639732"/>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家族と共に海外生活する事で、滞在</a:t>
            </a:r>
            <a:r>
              <a:rPr lang="ja-JP" altLang="en-US" dirty="0" smtClean="0">
                <a:latin typeface="ヒラギノ丸ゴ Pro W4"/>
                <a:ea typeface="ヒラギノ丸ゴ Pro W4"/>
                <a:cs typeface="ヒラギノ丸ゴ Pro W4"/>
              </a:rPr>
              <a:t>国と日本の良さ悪さが同時に感じられた。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子どもにとっては非常に良い</a:t>
            </a:r>
            <a:r>
              <a:rPr lang="ja-JP" altLang="en-US" dirty="0" smtClean="0">
                <a:latin typeface="ヒラギノ丸ゴ Pro W4"/>
                <a:ea typeface="ヒラギノ丸ゴ Pro W4"/>
                <a:cs typeface="ヒラギノ丸ゴ Pro W4"/>
              </a:rPr>
              <a:t>経験。子ども</a:t>
            </a:r>
            <a:r>
              <a:rPr lang="ja-JP" altLang="en-US" dirty="0">
                <a:latin typeface="ヒラギノ丸ゴ Pro W4"/>
                <a:ea typeface="ヒラギノ丸ゴ Pro W4"/>
                <a:cs typeface="ヒラギノ丸ゴ Pro W4"/>
              </a:rPr>
              <a:t>の適応能力の高さには驚いた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日本</a:t>
            </a:r>
            <a:r>
              <a:rPr lang="ja-JP" altLang="en-US" dirty="0">
                <a:latin typeface="ヒラギノ丸ゴ Pro W4"/>
                <a:ea typeface="ヒラギノ丸ゴ Pro W4"/>
                <a:cs typeface="ヒラギノ丸ゴ Pro W4"/>
              </a:rPr>
              <a:t>にいるときよりも家族との時間があったので、話し合える機会も多かった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子供が病気になったとき</a:t>
            </a:r>
            <a:r>
              <a:rPr lang="ja-JP" altLang="en-US" dirty="0">
                <a:latin typeface="ヒラギノ丸ゴ Pro W4"/>
                <a:ea typeface="ヒラギノ丸ゴ Pro W4"/>
                <a:cs typeface="ヒラギノ丸ゴ Pro W4"/>
              </a:rPr>
              <a:t>など</a:t>
            </a:r>
            <a:r>
              <a:rPr lang="ja-JP" altLang="en-US" dirty="0" smtClean="0">
                <a:latin typeface="ヒラギノ丸ゴ Pro W4"/>
                <a:ea typeface="ヒラギノ丸ゴ Pro W4"/>
                <a:cs typeface="ヒラギノ丸ゴ Pro W4"/>
              </a:rPr>
              <a:t>、現地の日本人に助けてもらった。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購入</a:t>
            </a:r>
            <a:r>
              <a:rPr lang="ja-JP" altLang="en-US" dirty="0">
                <a:latin typeface="ヒラギノ丸ゴ Pro W4"/>
                <a:ea typeface="ヒラギノ丸ゴ Pro W4"/>
                <a:cs typeface="ヒラギノ丸ゴ Pro W4"/>
              </a:rPr>
              <a:t>した車が故障がちで、休日に家族で遠出した際に動かなくなり、困った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現地で子供の障害が明らかになり</a:t>
            </a:r>
            <a:r>
              <a:rPr lang="ja-JP" altLang="en-US" dirty="0">
                <a:latin typeface="ヒラギノ丸ゴ Pro W4"/>
                <a:ea typeface="ヒラギノ丸ゴ Pro W4"/>
                <a:cs typeface="ヒラギノ丸ゴ Pro W4"/>
              </a:rPr>
              <a:t>ショックを受けたが</a:t>
            </a:r>
            <a:r>
              <a:rPr lang="ja-JP" altLang="en-US" dirty="0" smtClean="0">
                <a:latin typeface="ヒラギノ丸ゴ Pro W4"/>
                <a:ea typeface="ヒラギノ丸ゴ Pro W4"/>
                <a:cs typeface="ヒラギノ丸ゴ Pro W4"/>
              </a:rPr>
              <a:t>、公的</a:t>
            </a:r>
            <a:r>
              <a:rPr lang="ja-JP" altLang="en-US" dirty="0">
                <a:latin typeface="ヒラギノ丸ゴ Pro W4"/>
                <a:ea typeface="ヒラギノ丸ゴ Pro W4"/>
                <a:cs typeface="ヒラギノ丸ゴ Pro W4"/>
              </a:rPr>
              <a:t>サポートが日本に比較して極めて充実</a:t>
            </a:r>
            <a:r>
              <a:rPr lang="ja-JP" altLang="en-US" dirty="0" smtClean="0">
                <a:latin typeface="ヒラギノ丸ゴ Pro W4"/>
                <a:ea typeface="ヒラギノ丸ゴ Pro W4"/>
                <a:cs typeface="ヒラギノ丸ゴ Pro W4"/>
              </a:rPr>
              <a:t>しているため、子供</a:t>
            </a:r>
            <a:r>
              <a:rPr lang="ja-JP" altLang="en-US" dirty="0">
                <a:latin typeface="ヒラギノ丸ゴ Pro W4"/>
                <a:ea typeface="ヒラギノ丸ゴ Pro W4"/>
                <a:cs typeface="ヒラギノ丸ゴ Pro W4"/>
              </a:rPr>
              <a:t>の将来を</a:t>
            </a:r>
            <a:r>
              <a:rPr lang="ja-JP" altLang="en-US" dirty="0" smtClean="0">
                <a:latin typeface="ヒラギノ丸ゴ Pro W4"/>
                <a:ea typeface="ヒラギノ丸ゴ Pro W4"/>
                <a:cs typeface="ヒラギノ丸ゴ Pro W4"/>
              </a:rPr>
              <a:t>考えて現地に留まった。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数ヶ月の短期留学だったので特に問題はなかったが、長期は難しいと思う。</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現地の学校に英語を知らない子供のためのサポート（</a:t>
            </a:r>
            <a:r>
              <a:rPr lang="en-US" altLang="ja-JP" dirty="0">
                <a:latin typeface="ヒラギノ丸ゴ Pro W4"/>
                <a:ea typeface="ヒラギノ丸ゴ Pro W4"/>
                <a:cs typeface="ヒラギノ丸ゴ Pro W4"/>
              </a:rPr>
              <a:t>English Language </a:t>
            </a:r>
            <a:r>
              <a:rPr lang="en-US" altLang="ja-JP" dirty="0" smtClean="0">
                <a:latin typeface="ヒラギノ丸ゴ Pro W4"/>
                <a:ea typeface="ヒラギノ丸ゴ Pro W4"/>
                <a:cs typeface="ヒラギノ丸ゴ Pro W4"/>
              </a:rPr>
              <a:t>Learners</a:t>
            </a:r>
            <a:r>
              <a:rPr lang="ja-JP" altLang="en-US" dirty="0" smtClean="0">
                <a:latin typeface="ヒラギノ丸ゴ Pro W4"/>
                <a:ea typeface="ヒラギノ丸ゴ Pro W4"/>
                <a:cs typeface="ヒラギノ丸ゴ Pro W4"/>
              </a:rPr>
              <a:t>、</a:t>
            </a:r>
            <a:r>
              <a:rPr lang="en-US" altLang="ja-JP" dirty="0" smtClean="0">
                <a:latin typeface="ヒラギノ丸ゴ Pro W4"/>
                <a:ea typeface="ヒラギノ丸ゴ Pro W4"/>
                <a:cs typeface="ヒラギノ丸ゴ Pro W4"/>
              </a:rPr>
              <a:t>ELL</a:t>
            </a:r>
            <a:r>
              <a:rPr lang="ja-JP" altLang="en-US" dirty="0" smtClean="0">
                <a:latin typeface="ヒラギノ丸ゴ Pro W4"/>
                <a:ea typeface="ヒラギノ丸ゴ Pro W4"/>
                <a:cs typeface="ヒラギノ丸ゴ Pro W4"/>
              </a:rPr>
              <a:t>など）があったので助かった。</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家族を同行できなかったことが、今でも残念に思う。</a:t>
            </a:r>
            <a:endParaRPr lang="en-US" altLang="ja-JP" dirty="0" smtClean="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981277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187624" y="476672"/>
            <a:ext cx="6768752"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留学に適していると思う時期</a:t>
            </a:r>
            <a:endParaRPr kumimoji="1" lang="ja-JP" altLang="en-US" sz="3200" dirty="0">
              <a:solidFill>
                <a:srgbClr val="000000"/>
              </a:solidFill>
              <a:latin typeface="ヒラギノ丸ゴ Pro W4"/>
              <a:ea typeface="ヒラギノ丸ゴ Pro W4"/>
              <a:cs typeface="ヒラギノ丸ゴ Pro W4"/>
            </a:endParaRPr>
          </a:p>
        </p:txBody>
      </p:sp>
      <p:graphicFrame>
        <p:nvGraphicFramePr>
          <p:cNvPr id="5" name="グラフ 4"/>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01847464"/>
              </p:ext>
            </p:extLst>
          </p:nvPr>
        </p:nvGraphicFramePr>
        <p:xfrm>
          <a:off x="107504" y="1700808"/>
          <a:ext cx="9068246"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560223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043608" y="476672"/>
            <a:ext cx="7128792" cy="108012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rgbClr val="000000"/>
                </a:solidFill>
                <a:latin typeface="ヒラギノ丸ゴ Pro W4"/>
                <a:ea typeface="ヒラギノ丸ゴ Pro W4"/>
                <a:cs typeface="ヒラギノ丸ゴ Pro W4"/>
              </a:rPr>
              <a:t>留学先の選定において重視すべき点（複数選択可）</a:t>
            </a:r>
            <a:endParaRPr lang="ja-JP" altLang="en-US" sz="3200" dirty="0">
              <a:solidFill>
                <a:srgbClr val="000000"/>
              </a:solidFill>
              <a:latin typeface="ヒラギノ丸ゴ Pro W4"/>
              <a:ea typeface="ヒラギノ丸ゴ Pro W4"/>
              <a:cs typeface="ヒラギノ丸ゴ Pro W4"/>
            </a:endParaRPr>
          </a:p>
        </p:txBody>
      </p:sp>
      <p:sp>
        <p:nvSpPr>
          <p:cNvPr id="6" name="角丸四角形 5"/>
          <p:cNvSpPr/>
          <p:nvPr/>
        </p:nvSpPr>
        <p:spPr>
          <a:xfrm>
            <a:off x="467544" y="1844824"/>
            <a:ext cx="8208912" cy="4752528"/>
          </a:xfrm>
          <a:prstGeom prst="roundRect">
            <a:avLst/>
          </a:prstGeom>
          <a:solidFill>
            <a:schemeClr val="bg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3200" dirty="0" smtClean="0">
              <a:solidFill>
                <a:srgbClr val="000000"/>
              </a:solidFill>
              <a:latin typeface="ヒラギノ丸ゴ Pro W4"/>
              <a:ea typeface="ヒラギノ丸ゴ Pro W4"/>
              <a:cs typeface="ヒラギノ丸ゴ Pro W4"/>
            </a:endParaRPr>
          </a:p>
        </p:txBody>
      </p:sp>
      <p:sp>
        <p:nvSpPr>
          <p:cNvPr id="9" name="正方形/長方形 8"/>
          <p:cNvSpPr/>
          <p:nvPr/>
        </p:nvSpPr>
        <p:spPr>
          <a:xfrm>
            <a:off x="827584" y="1916832"/>
            <a:ext cx="7992888" cy="4493537"/>
          </a:xfrm>
          <a:prstGeom prst="rect">
            <a:avLst/>
          </a:prstGeom>
        </p:spPr>
        <p:txBody>
          <a:bodyPr wrap="square">
            <a:spAutoFit/>
          </a:bodyPr>
          <a:lstStyle/>
          <a:p>
            <a:pPr>
              <a:lnSpc>
                <a:spcPct val="150000"/>
              </a:lnSpc>
            </a:pPr>
            <a:r>
              <a:rPr lang="ja-JP" altLang="en-US" sz="2400" b="1" dirty="0">
                <a:latin typeface="ヒラギノ丸ゴ Pro W4"/>
                <a:ea typeface="ヒラギノ丸ゴ Pro W4"/>
                <a:cs typeface="ヒラギノ丸ゴ Pro W4"/>
              </a:rPr>
              <a:t>ラボの研究内容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34</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ラボの雰囲気</a:t>
            </a:r>
            <a:r>
              <a:rPr lang="en-US" altLang="ja-JP" sz="2400" b="1" dirty="0">
                <a:latin typeface="ヒラギノ丸ゴ Pro W4"/>
                <a:ea typeface="ヒラギノ丸ゴ Pro W4"/>
                <a:cs typeface="ヒラギノ丸ゴ Pro W4"/>
              </a:rPr>
              <a:t>/</a:t>
            </a:r>
            <a:r>
              <a:rPr lang="ja-JP" altLang="en-US" sz="2400" b="1" dirty="0">
                <a:latin typeface="ヒラギノ丸ゴ Pro W4"/>
                <a:ea typeface="ヒラギノ丸ゴ Pro W4"/>
                <a:cs typeface="ヒラギノ丸ゴ Pro W4"/>
              </a:rPr>
              <a:t>受け入れ研究者の人柄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28</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ラボのネームバリュー</a:t>
            </a:r>
            <a:r>
              <a:rPr lang="en-US" altLang="ja-JP" sz="2400" b="1" dirty="0">
                <a:latin typeface="ヒラギノ丸ゴ Pro W4"/>
                <a:ea typeface="ヒラギノ丸ゴ Pro W4"/>
                <a:cs typeface="ヒラギノ丸ゴ Pro W4"/>
              </a:rPr>
              <a:t>/</a:t>
            </a:r>
            <a:r>
              <a:rPr lang="ja-JP" altLang="en-US" sz="2400" b="1" dirty="0">
                <a:latin typeface="ヒラギノ丸ゴ Pro W4"/>
                <a:ea typeface="ヒラギノ丸ゴ Pro W4"/>
                <a:cs typeface="ヒラギノ丸ゴ Pro W4"/>
              </a:rPr>
              <a:t>受け入れ研究者の業績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  7</a:t>
            </a:r>
            <a:r>
              <a:rPr lang="ja-JP" altLang="en-US" sz="2400" b="1" dirty="0" smtClean="0">
                <a:latin typeface="ヒラギノ丸ゴ Pro W4"/>
                <a:ea typeface="ヒラギノ丸ゴ Pro W4"/>
                <a:cs typeface="ヒラギノ丸ゴ Pro W4"/>
              </a:rPr>
              <a:t>　</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生活環境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  6</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家族の要望や家庭の事情など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  5</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留学先の国や地域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  4</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国内所属先とのつながり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  3</a:t>
            </a:r>
            <a:endParaRPr lang="en-US" altLang="ja-JP" sz="2400" b="1" dirty="0">
              <a:latin typeface="ヒラギノ丸ゴ Pro W4"/>
              <a:ea typeface="ヒラギノ丸ゴ Pro W4"/>
              <a:cs typeface="ヒラギノ丸ゴ Pro W4"/>
            </a:endParaRPr>
          </a:p>
          <a:p>
            <a:pPr>
              <a:lnSpc>
                <a:spcPct val="150000"/>
              </a:lnSpc>
            </a:pPr>
            <a:r>
              <a:rPr lang="ja-JP" altLang="en-US" sz="2400" b="1" dirty="0">
                <a:latin typeface="ヒラギノ丸ゴ Pro W4"/>
                <a:ea typeface="ヒラギノ丸ゴ Pro W4"/>
                <a:cs typeface="ヒラギノ丸ゴ Pro W4"/>
              </a:rPr>
              <a:t>その他	</a:t>
            </a:r>
            <a:r>
              <a:rPr lang="en-US" altLang="ja-JP" sz="2400" b="1" dirty="0" smtClean="0">
                <a:latin typeface="ヒラギノ丸ゴ Pro W4"/>
                <a:ea typeface="ヒラギノ丸ゴ Pro W4"/>
                <a:cs typeface="ヒラギノ丸ゴ Pro W4"/>
              </a:rPr>
              <a:t>								</a:t>
            </a:r>
            <a:r>
              <a:rPr lang="ja-JP" altLang="en-US" sz="2400" b="1" dirty="0" smtClean="0">
                <a:latin typeface="ヒラギノ丸ゴ Pro W4"/>
                <a:ea typeface="ヒラギノ丸ゴ Pro W4"/>
                <a:cs typeface="ヒラギノ丸ゴ Pro W4"/>
              </a:rPr>
              <a:t>　</a:t>
            </a:r>
            <a:r>
              <a:rPr lang="en-US" altLang="ja-JP" sz="2400" b="1" dirty="0" smtClean="0">
                <a:latin typeface="ヒラギノ丸ゴ Pro W4"/>
                <a:ea typeface="ヒラギノ丸ゴ Pro W4"/>
                <a:cs typeface="ヒラギノ丸ゴ Pro W4"/>
              </a:rPr>
              <a:t>  2</a:t>
            </a:r>
            <a:endParaRPr lang="en-US" altLang="ja-JP" sz="2400" dirty="0">
              <a:latin typeface="ヒラギノ丸ゴ Pro W4"/>
              <a:ea typeface="ヒラギノ丸ゴ Pro W4"/>
              <a:cs typeface="ヒラギノ丸ゴ Pro W4"/>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84034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経験者の反省点や経験に基づくアドバイス</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395536" y="1268760"/>
            <a:ext cx="8496944" cy="5470728"/>
          </a:xfrm>
          <a:prstGeom prst="rect">
            <a:avLst/>
          </a:prstGeom>
        </p:spPr>
        <p:txBody>
          <a:bodyPr wrap="square">
            <a:spAutoFit/>
          </a:bodyPr>
          <a:lstStyle/>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語学・研究ともに一定のレベルに達してから行ったほうがよい</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期限のある目的を明確に持つ</a:t>
            </a:r>
            <a:r>
              <a:rPr lang="ja-JP" altLang="en-US" dirty="0" smtClean="0">
                <a:latin typeface="ヒラギノ丸ゴ Pro W4"/>
                <a:ea typeface="ヒラギノ丸ゴ Pro W4"/>
                <a:cs typeface="ヒラギノ丸ゴ Pro W4"/>
              </a:rPr>
              <a:t>べき。</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挑戦する気持ちが重要。</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研究以外での</a:t>
            </a:r>
            <a:r>
              <a:rPr lang="ja-JP" altLang="en-US" dirty="0" smtClean="0">
                <a:latin typeface="ヒラギノ丸ゴ Pro W4"/>
                <a:ea typeface="ヒラギノ丸ゴ Pro W4"/>
                <a:cs typeface="ヒラギノ丸ゴ Pro W4"/>
              </a:rPr>
              <a:t>コミュニケーション能力も留学</a:t>
            </a:r>
            <a:r>
              <a:rPr lang="ja-JP" altLang="en-US" dirty="0">
                <a:latin typeface="ヒラギノ丸ゴ Pro W4"/>
                <a:ea typeface="ヒラギノ丸ゴ Pro W4"/>
                <a:cs typeface="ヒラギノ丸ゴ Pro W4"/>
              </a:rPr>
              <a:t>生活を大きく左右</a:t>
            </a:r>
            <a:r>
              <a:rPr lang="ja-JP" altLang="en-US" dirty="0" smtClean="0">
                <a:latin typeface="ヒラギノ丸ゴ Pro W4"/>
                <a:ea typeface="ヒラギノ丸ゴ Pro W4"/>
                <a:cs typeface="ヒラギノ丸ゴ Pro W4"/>
              </a:rPr>
              <a:t>する。</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国内とのつながりをたたない事は</a:t>
            </a:r>
            <a:r>
              <a:rPr lang="ja-JP" altLang="en-US" dirty="0" smtClean="0">
                <a:latin typeface="ヒラギノ丸ゴ Pro W4"/>
                <a:ea typeface="ヒラギノ丸ゴ Pro W4"/>
                <a:cs typeface="ヒラギノ丸ゴ Pro W4"/>
              </a:rPr>
              <a:t>重要。</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若い</a:t>
            </a:r>
            <a:r>
              <a:rPr lang="ja-JP" altLang="en-US" dirty="0">
                <a:latin typeface="ヒラギノ丸ゴ Pro W4"/>
                <a:ea typeface="ヒラギノ丸ゴ Pro W4"/>
                <a:cs typeface="ヒラギノ丸ゴ Pro W4"/>
              </a:rPr>
              <a:t>時（博士課程か取得</a:t>
            </a:r>
            <a:r>
              <a:rPr lang="ja-JP" altLang="en-US" dirty="0" smtClean="0">
                <a:latin typeface="ヒラギノ丸ゴ Pro W4"/>
                <a:ea typeface="ヒラギノ丸ゴ Pro W4"/>
                <a:cs typeface="ヒラギノ丸ゴ Pro W4"/>
              </a:rPr>
              <a:t>直後）</a:t>
            </a:r>
            <a:r>
              <a:rPr lang="ja-JP" altLang="en-US" dirty="0">
                <a:latin typeface="ヒラギノ丸ゴ Pro W4"/>
                <a:ea typeface="ヒラギノ丸ゴ Pro W4"/>
                <a:cs typeface="ヒラギノ丸ゴ Pro W4"/>
              </a:rPr>
              <a:t>が</a:t>
            </a:r>
            <a:r>
              <a:rPr lang="ja-JP" altLang="en-US" dirty="0" smtClean="0">
                <a:latin typeface="ヒラギノ丸ゴ Pro W4"/>
                <a:ea typeface="ヒラギノ丸ゴ Pro W4"/>
                <a:cs typeface="ヒラギノ丸ゴ Pro W4"/>
              </a:rPr>
              <a:t>おすすめ。</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留学</a:t>
            </a:r>
            <a:r>
              <a:rPr lang="ja-JP" altLang="en-US" dirty="0">
                <a:latin typeface="ヒラギノ丸ゴ Pro W4"/>
                <a:ea typeface="ヒラギノ丸ゴ Pro W4"/>
                <a:cs typeface="ヒラギノ丸ゴ Pro W4"/>
              </a:rPr>
              <a:t>せずに日本でキャリアを継続した方がいい場合もある</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留学を決める前</a:t>
            </a:r>
            <a:r>
              <a:rPr lang="ja-JP" altLang="en-US" dirty="0" smtClean="0">
                <a:latin typeface="ヒラギノ丸ゴ Pro W4"/>
                <a:ea typeface="ヒラギノ丸ゴ Pro W4"/>
                <a:cs typeface="ヒラギノ丸ゴ Pro W4"/>
              </a:rPr>
              <a:t>に訪問するなどラボ</a:t>
            </a:r>
            <a:r>
              <a:rPr lang="ja-JP" altLang="en-US" dirty="0">
                <a:latin typeface="ヒラギノ丸ゴ Pro W4"/>
                <a:ea typeface="ヒラギノ丸ゴ Pro W4"/>
                <a:cs typeface="ヒラギノ丸ゴ Pro W4"/>
              </a:rPr>
              <a:t>の雰囲気</a:t>
            </a:r>
            <a:r>
              <a:rPr lang="ja-JP" altLang="en-US" dirty="0" smtClean="0">
                <a:latin typeface="ヒラギノ丸ゴ Pro W4"/>
                <a:ea typeface="ヒラギノ丸ゴ Pro W4"/>
                <a:cs typeface="ヒラギノ丸ゴ Pro W4"/>
              </a:rPr>
              <a:t>をよく知ることは重要。</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留学中に外食</a:t>
            </a:r>
            <a:r>
              <a:rPr lang="ja-JP" altLang="en-US" dirty="0">
                <a:latin typeface="ヒラギノ丸ゴ Pro W4"/>
                <a:ea typeface="ヒラギノ丸ゴ Pro W4"/>
                <a:cs typeface="ヒラギノ丸ゴ Pro W4"/>
              </a:rPr>
              <a:t>に頼ったので栄養バランスがわるかったのか体調を崩した</a:t>
            </a:r>
            <a:r>
              <a:rPr lang="ja-JP" altLang="en-US" dirty="0" smtClean="0">
                <a:latin typeface="ヒラギノ丸ゴ Pro W4"/>
                <a:ea typeface="ヒラギノ丸ゴ Pro W4"/>
                <a:cs typeface="ヒラギノ丸ゴ Pro W4"/>
              </a:rPr>
              <a:t>。</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smtClean="0">
                <a:latin typeface="ヒラギノ丸ゴ Pro W4"/>
                <a:ea typeface="ヒラギノ丸ゴ Pro W4"/>
                <a:cs typeface="ヒラギノ丸ゴ Pro W4"/>
              </a:rPr>
              <a:t>家族がいて助かったが、学生同士の飲み会などには参加できなかったのが残念。</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アメリカの大学院から留学するのが一番良いと</a:t>
            </a:r>
            <a:r>
              <a:rPr lang="ja-JP" altLang="en-US" dirty="0" smtClean="0">
                <a:latin typeface="ヒラギノ丸ゴ Pro W4"/>
                <a:ea typeface="ヒラギノ丸ゴ Pro W4"/>
                <a:cs typeface="ヒラギノ丸ゴ Pro W4"/>
              </a:rPr>
              <a:t>思う。</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留学前に留学先での</a:t>
            </a:r>
            <a:r>
              <a:rPr lang="ja-JP" altLang="en-US" dirty="0" smtClean="0">
                <a:latin typeface="ヒラギノ丸ゴ Pro W4"/>
                <a:ea typeface="ヒラギノ丸ゴ Pro W4"/>
                <a:cs typeface="ヒラギノ丸ゴ Pro W4"/>
              </a:rPr>
              <a:t>研究計画や内容</a:t>
            </a:r>
            <a:r>
              <a:rPr lang="ja-JP" altLang="en-US" dirty="0">
                <a:latin typeface="ヒラギノ丸ゴ Pro W4"/>
                <a:ea typeface="ヒラギノ丸ゴ Pro W4"/>
                <a:cs typeface="ヒラギノ丸ゴ Pro W4"/>
              </a:rPr>
              <a:t>の</a:t>
            </a:r>
            <a:r>
              <a:rPr lang="ja-JP" altLang="en-US" dirty="0" smtClean="0">
                <a:latin typeface="ヒラギノ丸ゴ Pro W4"/>
                <a:ea typeface="ヒラギノ丸ゴ Pro W4"/>
                <a:cs typeface="ヒラギノ丸ゴ Pro W4"/>
              </a:rPr>
              <a:t>擦り合わせをしておくのが良い。</a:t>
            </a:r>
            <a:endParaRPr lang="en-US" altLang="ja-JP" dirty="0" smtClean="0">
              <a:latin typeface="ヒラギノ丸ゴ Pro W4"/>
              <a:ea typeface="ヒラギノ丸ゴ Pro W4"/>
              <a:cs typeface="ヒラギノ丸ゴ Pro W4"/>
            </a:endParaRPr>
          </a:p>
          <a:p>
            <a:pPr>
              <a:lnSpc>
                <a:spcPct val="150000"/>
              </a:lnSpc>
            </a:pPr>
            <a:r>
              <a:rPr lang="en-US" altLang="ja-JP" dirty="0" smtClean="0">
                <a:latin typeface="ヒラギノ丸ゴ Pro W4"/>
                <a:ea typeface="ヒラギノ丸ゴ Pro W4"/>
                <a:cs typeface="ヒラギノ丸ゴ Pro W4"/>
              </a:rPr>
              <a:t>○</a:t>
            </a:r>
            <a:r>
              <a:rPr lang="ja-JP" altLang="en-US" dirty="0">
                <a:latin typeface="ヒラギノ丸ゴ Pro W4"/>
                <a:ea typeface="ヒラギノ丸ゴ Pro W4"/>
                <a:cs typeface="ヒラギノ丸ゴ Pro W4"/>
              </a:rPr>
              <a:t>自分の目指す形の</a:t>
            </a:r>
            <a:r>
              <a:rPr lang="ja-JP" altLang="en-US" dirty="0" smtClean="0">
                <a:latin typeface="ヒラギノ丸ゴ Pro W4"/>
                <a:ea typeface="ヒラギノ丸ゴ Pro W4"/>
                <a:cs typeface="ヒラギノ丸ゴ Pro W4"/>
              </a:rPr>
              <a:t>留学経験者にメンターになってもらうと心強い。</a:t>
            </a:r>
            <a:endParaRPr lang="ja-JP" altLang="en-US"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24909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留学希望者の割合（留学未経験者）</a:t>
            </a:r>
            <a:endParaRPr kumimoji="1" lang="en-US" altLang="ja-JP" sz="3200" dirty="0" smtClean="0">
              <a:solidFill>
                <a:srgbClr val="000000"/>
              </a:solidFill>
              <a:latin typeface="ヒラギノ丸ゴ Pro W4"/>
              <a:ea typeface="ヒラギノ丸ゴ Pro W4"/>
              <a:cs typeface="ヒラギノ丸ゴ Pro W4"/>
            </a:endParaRPr>
          </a:p>
        </p:txBody>
      </p:sp>
      <p:graphicFrame>
        <p:nvGraphicFramePr>
          <p:cNvPr id="7" name="グラフ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06859049"/>
              </p:ext>
            </p:extLst>
          </p:nvPr>
        </p:nvGraphicFramePr>
        <p:xfrm>
          <a:off x="539552" y="1988840"/>
          <a:ext cx="7992888"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60693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留学を希望する年齢</a:t>
            </a:r>
            <a:endParaRPr kumimoji="1" lang="en-US" altLang="ja-JP" sz="3200" dirty="0" smtClean="0">
              <a:solidFill>
                <a:srgbClr val="000000"/>
              </a:solidFill>
              <a:latin typeface="ヒラギノ丸ゴ Pro W4"/>
              <a:ea typeface="ヒラギノ丸ゴ Pro W4"/>
              <a:cs typeface="ヒラギノ丸ゴ Pro W4"/>
            </a:endParaRPr>
          </a:p>
        </p:txBody>
      </p:sp>
      <p:graphicFrame>
        <p:nvGraphicFramePr>
          <p:cNvPr id="5" name="グラフ 4"/>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85283729"/>
              </p:ext>
            </p:extLst>
          </p:nvPr>
        </p:nvGraphicFramePr>
        <p:xfrm>
          <a:off x="251520" y="3789040"/>
          <a:ext cx="9708380" cy="33912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34849023"/>
              </p:ext>
            </p:extLst>
          </p:nvPr>
        </p:nvGraphicFramePr>
        <p:xfrm>
          <a:off x="107504" y="1268760"/>
          <a:ext cx="10585176" cy="3391272"/>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p:cNvSpPr txBox="1"/>
          <p:nvPr/>
        </p:nvSpPr>
        <p:spPr>
          <a:xfrm>
            <a:off x="323528" y="5445224"/>
            <a:ext cx="8496944" cy="461665"/>
          </a:xfrm>
          <a:prstGeom prst="rect">
            <a:avLst/>
          </a:prstGeom>
          <a:noFill/>
        </p:spPr>
        <p:txBody>
          <a:bodyPr wrap="square" rtlCol="0">
            <a:spAutoFit/>
          </a:bodyPr>
          <a:lstStyle/>
          <a:p>
            <a:r>
              <a:rPr lang="en-US" altLang="ja-JP" sz="2400" dirty="0" smtClean="0">
                <a:latin typeface="ヒラギノ丸ゴ Pro W4"/>
                <a:ea typeface="ヒラギノ丸ゴ Pro W4"/>
                <a:cs typeface="ヒラギノ丸ゴ Pro W4"/>
              </a:rPr>
              <a:t>20</a:t>
            </a:r>
            <a:r>
              <a:rPr lang="ja-JP" altLang="en-US" sz="2400" dirty="0" smtClean="0">
                <a:latin typeface="ヒラギノ丸ゴ Pro W4"/>
                <a:ea typeface="ヒラギノ丸ゴ Pro W4"/>
                <a:cs typeface="ヒラギノ丸ゴ Pro W4"/>
              </a:rPr>
              <a:t>代　　　</a:t>
            </a:r>
            <a:r>
              <a:rPr lang="en-US" altLang="ja-JP" sz="2400" dirty="0" smtClean="0">
                <a:latin typeface="ヒラギノ丸ゴ Pro W4"/>
                <a:ea typeface="ヒラギノ丸ゴ Pro W4"/>
                <a:cs typeface="ヒラギノ丸ゴ Pro W4"/>
              </a:rPr>
              <a:t>30</a:t>
            </a:r>
            <a:r>
              <a:rPr lang="ja-JP" altLang="en-US" sz="2400" dirty="0" smtClean="0">
                <a:latin typeface="ヒラギノ丸ゴ Pro W4"/>
                <a:ea typeface="ヒラギノ丸ゴ Pro W4"/>
                <a:cs typeface="ヒラギノ丸ゴ Pro W4"/>
              </a:rPr>
              <a:t>代</a:t>
            </a:r>
            <a:r>
              <a:rPr lang="ja-JP" altLang="ja-JP" sz="2400" dirty="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kumimoji="1" lang="en-US" altLang="ja-JP" sz="2400" dirty="0" smtClean="0">
                <a:latin typeface="ヒラギノ丸ゴ Pro W4"/>
                <a:ea typeface="ヒラギノ丸ゴ Pro W4"/>
                <a:cs typeface="ヒラギノ丸ゴ Pro W4"/>
              </a:rPr>
              <a:t>40</a:t>
            </a:r>
            <a:r>
              <a:rPr kumimoji="1" lang="ja-JP" altLang="en-US" sz="2400" dirty="0" smtClean="0">
                <a:latin typeface="ヒラギノ丸ゴ Pro W4"/>
                <a:ea typeface="ヒラギノ丸ゴ Pro W4"/>
                <a:cs typeface="ヒラギノ丸ゴ Pro W4"/>
              </a:rPr>
              <a:t>代</a:t>
            </a:r>
            <a:r>
              <a:rPr lang="ja-JP" altLang="ja-JP" sz="2400" dirty="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solidFill>
                  <a:schemeClr val="bg1"/>
                </a:solidFill>
                <a:latin typeface="ヒラギノ丸ゴ Pro W4"/>
                <a:ea typeface="ヒラギノ丸ゴ Pro W4"/>
                <a:cs typeface="ヒラギノ丸ゴ Pro W4"/>
              </a:rPr>
              <a:t>50</a:t>
            </a:r>
            <a:r>
              <a:rPr lang="ja-JP" altLang="en-US" sz="2400" dirty="0" smtClean="0">
                <a:solidFill>
                  <a:schemeClr val="bg1"/>
                </a:solidFill>
                <a:latin typeface="ヒラギノ丸ゴ Pro W4"/>
                <a:ea typeface="ヒラギノ丸ゴ Pro W4"/>
                <a:cs typeface="ヒラギノ丸ゴ Pro W4"/>
              </a:rPr>
              <a:t>代</a:t>
            </a:r>
            <a:endParaRPr kumimoji="1" lang="ja-JP" altLang="en-US" sz="2400" dirty="0">
              <a:solidFill>
                <a:schemeClr val="bg1"/>
              </a:solidFill>
              <a:latin typeface="ヒラギノ丸ゴ Pro W4"/>
              <a:ea typeface="ヒラギノ丸ゴ Pro W4"/>
              <a:cs typeface="ヒラギノ丸ゴ Pro W4"/>
            </a:endParaRPr>
          </a:p>
        </p:txBody>
      </p:sp>
      <p:sp>
        <p:nvSpPr>
          <p:cNvPr id="8" name="テキスト ボックス 7"/>
          <p:cNvSpPr txBox="1"/>
          <p:nvPr/>
        </p:nvSpPr>
        <p:spPr>
          <a:xfrm>
            <a:off x="323528" y="2780928"/>
            <a:ext cx="8496944" cy="461665"/>
          </a:xfrm>
          <a:prstGeom prst="rect">
            <a:avLst/>
          </a:prstGeom>
          <a:noFill/>
        </p:spPr>
        <p:txBody>
          <a:bodyPr wrap="square" rtlCol="0">
            <a:spAutoFit/>
          </a:bodyPr>
          <a:lstStyle/>
          <a:p>
            <a:r>
              <a:rPr lang="en-US" altLang="ja-JP" sz="2400" dirty="0" smtClean="0">
                <a:latin typeface="ヒラギノ丸ゴ Pro W4"/>
                <a:ea typeface="ヒラギノ丸ゴ Pro W4"/>
                <a:cs typeface="ヒラギノ丸ゴ Pro W4"/>
              </a:rPr>
              <a:t>20</a:t>
            </a:r>
            <a:r>
              <a:rPr lang="ja-JP" altLang="en-US" sz="2400" dirty="0" smtClean="0">
                <a:latin typeface="ヒラギノ丸ゴ Pro W4"/>
                <a:ea typeface="ヒラギノ丸ゴ Pro W4"/>
                <a:cs typeface="ヒラギノ丸ゴ Pro W4"/>
              </a:rPr>
              <a:t>代　　　　</a:t>
            </a:r>
            <a:r>
              <a:rPr lang="en-US" altLang="ja-JP" sz="2400" dirty="0" smtClean="0">
                <a:latin typeface="ヒラギノ丸ゴ Pro W4"/>
                <a:ea typeface="ヒラギノ丸ゴ Pro W4"/>
                <a:cs typeface="ヒラギノ丸ゴ Pro W4"/>
              </a:rPr>
              <a:t> 30</a:t>
            </a:r>
            <a:r>
              <a:rPr lang="ja-JP" altLang="en-US" sz="2400" dirty="0" smtClean="0">
                <a:latin typeface="ヒラギノ丸ゴ Pro W4"/>
                <a:ea typeface="ヒラギノ丸ゴ Pro W4"/>
                <a:cs typeface="ヒラギノ丸ゴ Pro W4"/>
              </a:rPr>
              <a:t>代</a:t>
            </a:r>
            <a:r>
              <a:rPr lang="ja-JP" altLang="ja-JP" sz="2400" dirty="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a:t>
            </a:r>
            <a:r>
              <a:rPr kumimoji="1" lang="en-US" altLang="ja-JP" sz="2400" dirty="0" smtClean="0">
                <a:latin typeface="ヒラギノ丸ゴ Pro W4"/>
                <a:ea typeface="ヒラギノ丸ゴ Pro W4"/>
                <a:cs typeface="ヒラギノ丸ゴ Pro W4"/>
              </a:rPr>
              <a:t>40</a:t>
            </a:r>
            <a:r>
              <a:rPr kumimoji="1" lang="ja-JP" altLang="en-US" sz="2400" dirty="0" smtClean="0">
                <a:latin typeface="ヒラギノ丸ゴ Pro W4"/>
                <a:ea typeface="ヒラギノ丸ゴ Pro W4"/>
                <a:cs typeface="ヒラギノ丸ゴ Pro W4"/>
              </a:rPr>
              <a:t>代</a:t>
            </a:r>
            <a:r>
              <a:rPr lang="ja-JP" altLang="ja-JP" sz="2400" dirty="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endParaRPr kumimoji="1" lang="ja-JP" altLang="en-US" sz="2400" dirty="0">
              <a:solidFill>
                <a:schemeClr val="bg1"/>
              </a:solidFill>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76628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200" dirty="0" smtClean="0">
                <a:solidFill>
                  <a:srgbClr val="000000"/>
                </a:solidFill>
                <a:latin typeface="ヒラギノ丸ゴ Pro W4"/>
                <a:ea typeface="ヒラギノ丸ゴ Pro W4"/>
                <a:cs typeface="ヒラギノ丸ゴ Pro W4"/>
              </a:rPr>
              <a:t>希望留学先と</a:t>
            </a:r>
            <a:r>
              <a:rPr lang="ja-JP" altLang="en-US" sz="3200" dirty="0" smtClean="0">
                <a:solidFill>
                  <a:srgbClr val="000000"/>
                </a:solidFill>
                <a:latin typeface="ヒラギノ丸ゴ Pro W4"/>
                <a:ea typeface="ヒラギノ丸ゴ Pro W4"/>
                <a:cs typeface="ヒラギノ丸ゴ Pro W4"/>
              </a:rPr>
              <a:t>希望</a:t>
            </a:r>
            <a:r>
              <a:rPr lang="en-US" altLang="en-US" sz="3200" dirty="0" smtClean="0">
                <a:solidFill>
                  <a:srgbClr val="000000"/>
                </a:solidFill>
                <a:latin typeface="ヒラギノ丸ゴ Pro W4"/>
                <a:ea typeface="ヒラギノ丸ゴ Pro W4"/>
                <a:cs typeface="ヒラギノ丸ゴ Pro W4"/>
              </a:rPr>
              <a:t>留学期間</a:t>
            </a:r>
            <a:endParaRPr kumimoji="1" lang="en-US" altLang="ja-JP" sz="3200" dirty="0" smtClean="0">
              <a:solidFill>
                <a:srgbClr val="000000"/>
              </a:solidFill>
              <a:latin typeface="ヒラギノ丸ゴ Pro W4"/>
              <a:ea typeface="ヒラギノ丸ゴ Pro W4"/>
              <a:cs typeface="ヒラギノ丸ゴ Pro W4"/>
            </a:endParaRPr>
          </a:p>
        </p:txBody>
      </p:sp>
      <p:graphicFrame>
        <p:nvGraphicFramePr>
          <p:cNvPr id="10" name="グラフ 9"/>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86331955"/>
              </p:ext>
            </p:extLst>
          </p:nvPr>
        </p:nvGraphicFramePr>
        <p:xfrm>
          <a:off x="395536" y="1412776"/>
          <a:ext cx="8382000"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9366042"/>
              </p:ext>
            </p:extLst>
          </p:nvPr>
        </p:nvGraphicFramePr>
        <p:xfrm>
          <a:off x="251520" y="4081264"/>
          <a:ext cx="8496944"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157608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864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留学ができない（留学をしたくない）理由</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539552" y="1700808"/>
            <a:ext cx="8136904" cy="4493537"/>
          </a:xfrm>
          <a:prstGeom prst="rect">
            <a:avLst/>
          </a:prstGeom>
        </p:spPr>
        <p:txBody>
          <a:bodyPr wrap="square">
            <a:spAutoFit/>
          </a:bodyPr>
          <a:lstStyle/>
          <a:p>
            <a:pPr>
              <a:lnSpc>
                <a:spcPct val="150000"/>
              </a:lnSpc>
            </a:pPr>
            <a:r>
              <a:rPr lang="ja-JP" altLang="en-US" sz="2400" dirty="0">
                <a:latin typeface="ヒラギノ丸ゴ Pro W4"/>
                <a:ea typeface="ヒラギノ丸ゴ Pro W4"/>
                <a:cs typeface="ヒラギノ丸ゴ Pro W4"/>
              </a:rPr>
              <a:t>ポストまたは研究資金が獲得できない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18</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外国語でのコミュニケーションにおける不安	</a:t>
            </a:r>
            <a:r>
              <a:rPr lang="ja-JP" altLang="ja-JP" sz="2400" dirty="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16</a:t>
            </a:r>
            <a:endParaRPr lang="en-US" altLang="ja-JP" sz="2400" dirty="0">
              <a:latin typeface="ヒラギノ丸ゴ Pro W4"/>
              <a:ea typeface="ヒラギノ丸ゴ Pro W4"/>
              <a:cs typeface="ヒラギノ丸ゴ Pro W4"/>
            </a:endParaRPr>
          </a:p>
          <a:p>
            <a:pPr>
              <a:lnSpc>
                <a:spcPct val="150000"/>
              </a:lnSpc>
            </a:pPr>
            <a:r>
              <a:rPr lang="ja-JP" altLang="en-US" sz="2400" dirty="0" smtClean="0">
                <a:latin typeface="ヒラギノ丸ゴ Pro W4"/>
                <a:ea typeface="ヒラギノ丸ゴ Pro W4"/>
                <a:cs typeface="ヒラギノ丸ゴ Pro W4"/>
              </a:rPr>
              <a:t>家族</a:t>
            </a:r>
            <a:r>
              <a:rPr lang="ja-JP" altLang="en-US" sz="2400" dirty="0">
                <a:latin typeface="ヒラギノ丸ゴ Pro W4"/>
                <a:ea typeface="ヒラギノ丸ゴ Pro W4"/>
                <a:cs typeface="ヒラギノ丸ゴ Pro W4"/>
              </a:rPr>
              <a:t>・家庭の事情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15</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キャリアパスとしての</a:t>
            </a:r>
            <a:r>
              <a:rPr lang="ja-JP" altLang="en-US" sz="2400" dirty="0" smtClean="0">
                <a:latin typeface="ヒラギノ丸ゴ Pro W4"/>
                <a:ea typeface="ヒラギノ丸ゴ Pro W4"/>
                <a:cs typeface="ヒラギノ丸ゴ Pro W4"/>
              </a:rPr>
              <a:t>不安</a:t>
            </a:r>
            <a:r>
              <a:rPr lang="en-US" altLang="ja-JP" sz="2400" dirty="0" smtClean="0">
                <a:latin typeface="ヒラギノ丸ゴ Pro W4"/>
                <a:ea typeface="ヒラギノ丸ゴ Pro W4"/>
                <a:cs typeface="ヒラギノ丸ゴ Pro W4"/>
              </a:rPr>
              <a:t>					</a:t>
            </a:r>
            <a:r>
              <a:rPr lang="ja-JP" altLang="en-US" sz="2400" dirty="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8</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外国で研究経験をつむことに魅力を感じない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6</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外国での生活における不安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4</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現在の仕事の事情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4</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その他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1</a:t>
            </a:r>
            <a:endParaRPr lang="ja-JP" altLang="en-US" sz="2400"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464695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609600" y="2286000"/>
            <a:ext cx="7772400" cy="160020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rgbClr val="000000"/>
                </a:solidFill>
                <a:latin typeface="ヒラギノ丸ゴ Pro W4"/>
                <a:ea typeface="ヒラギノ丸ゴ Pro W4"/>
                <a:cs typeface="ヒラギノ丸ゴ Pro W4"/>
              </a:rPr>
              <a:t>アンケートにご回答いただいた皆様、</a:t>
            </a:r>
            <a:endParaRPr lang="en-US" altLang="ja-JP" sz="3200" dirty="0" smtClean="0">
              <a:solidFill>
                <a:srgbClr val="000000"/>
              </a:solidFill>
              <a:latin typeface="ヒラギノ丸ゴ Pro W4"/>
              <a:ea typeface="ヒラギノ丸ゴ Pro W4"/>
              <a:cs typeface="ヒラギノ丸ゴ Pro W4"/>
            </a:endParaRPr>
          </a:p>
          <a:p>
            <a:pPr algn="ctr"/>
            <a:r>
              <a:rPr lang="ja-JP" altLang="en-US" sz="3200" dirty="0" smtClean="0">
                <a:solidFill>
                  <a:srgbClr val="000000"/>
                </a:solidFill>
                <a:latin typeface="ヒラギノ丸ゴ Pro W4"/>
                <a:ea typeface="ヒラギノ丸ゴ Pro W4"/>
                <a:cs typeface="ヒラギノ丸ゴ Pro W4"/>
              </a:rPr>
              <a:t>ご協力ありがとうございました。</a:t>
            </a:r>
            <a:endParaRPr lang="en-US" altLang="ja-JP" sz="3200" dirty="0" smtClean="0">
              <a:solidFill>
                <a:srgbClr val="000000"/>
              </a:solidFill>
              <a:latin typeface="ヒラギノ丸ゴ Pro W4"/>
              <a:ea typeface="ヒラギノ丸ゴ Pro W4"/>
              <a:cs typeface="ヒラギノ丸ゴ Pro W4"/>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a:t>
            </a:r>
            <a:r>
              <a:rPr lang="ja-JP" altLang="en-US" sz="3200" dirty="0" smtClean="0">
                <a:solidFill>
                  <a:srgbClr val="000000"/>
                </a:solidFill>
                <a:latin typeface="ヒラギノ丸ゴ Pro W4"/>
                <a:ea typeface="ヒラギノ丸ゴ Pro W4"/>
                <a:cs typeface="ヒラギノ丸ゴ Pro W4"/>
              </a:rPr>
              <a:t>先と留学期間</a:t>
            </a:r>
            <a:endParaRPr kumimoji="1" lang="ja-JP" altLang="en-US" sz="3200" dirty="0">
              <a:solidFill>
                <a:srgbClr val="000000"/>
              </a:solidFill>
              <a:latin typeface="ヒラギノ丸ゴ Pro W4"/>
              <a:ea typeface="ヒラギノ丸ゴ Pro W4"/>
              <a:cs typeface="ヒラギノ丸ゴ Pro W4"/>
            </a:endParaRPr>
          </a:p>
        </p:txBody>
      </p:sp>
      <p:graphicFrame>
        <p:nvGraphicFramePr>
          <p:cNvPr id="6" name="グラフ 5"/>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42956343"/>
              </p:ext>
            </p:extLst>
          </p:nvPr>
        </p:nvGraphicFramePr>
        <p:xfrm>
          <a:off x="4607496" y="1700808"/>
          <a:ext cx="4572000" cy="48895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62948980"/>
              </p:ext>
            </p:extLst>
          </p:nvPr>
        </p:nvGraphicFramePr>
        <p:xfrm>
          <a:off x="251520" y="1844824"/>
          <a:ext cx="5040560" cy="5688632"/>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p:cNvSpPr txBox="1"/>
          <p:nvPr/>
        </p:nvSpPr>
        <p:spPr>
          <a:xfrm>
            <a:off x="2122712" y="4221088"/>
            <a:ext cx="1800200" cy="830997"/>
          </a:xfrm>
          <a:prstGeom prst="rect">
            <a:avLst/>
          </a:prstGeom>
          <a:noFill/>
        </p:spPr>
        <p:txBody>
          <a:bodyPr wrap="square" rtlCol="0">
            <a:spAutoFit/>
          </a:bodyPr>
          <a:lstStyle/>
          <a:p>
            <a:r>
              <a:rPr kumimoji="1" lang="en-US" altLang="ja-JP" sz="1600" dirty="0" smtClean="0">
                <a:latin typeface="ヒラギノ丸ゴ Pro W4"/>
                <a:ea typeface="ヒラギノ丸ゴ Pro W4"/>
                <a:cs typeface="ヒラギノ丸ゴ Pro W4"/>
              </a:rPr>
              <a:t>  </a:t>
            </a:r>
            <a:r>
              <a:rPr kumimoji="1" lang="ja-JP" altLang="en-US" sz="1600" dirty="0" smtClean="0">
                <a:latin typeface="ヒラギノ丸ゴ Pro W4"/>
                <a:ea typeface="ヒラギノ丸ゴ Pro W4"/>
                <a:cs typeface="ヒラギノ丸ゴ Pro W4"/>
              </a:rPr>
              <a:t>ドイツ</a:t>
            </a:r>
            <a:r>
              <a:rPr kumimoji="1" lang="en-US" altLang="ja-JP" sz="1600" dirty="0" smtClean="0">
                <a:latin typeface="ヒラギノ丸ゴ Pro W4"/>
                <a:ea typeface="ヒラギノ丸ゴ Pro W4"/>
                <a:cs typeface="ヒラギノ丸ゴ Pro W4"/>
              </a:rPr>
              <a:t>    </a:t>
            </a:r>
            <a:r>
              <a:rPr lang="en-US" altLang="ja-JP" sz="1600" dirty="0" smtClean="0">
                <a:latin typeface="ヒラギノ丸ゴ Pro W4"/>
                <a:ea typeface="ヒラギノ丸ゴ Pro W4"/>
                <a:cs typeface="ヒラギノ丸ゴ Pro W4"/>
              </a:rPr>
              <a:t>10</a:t>
            </a:r>
            <a:r>
              <a:rPr kumimoji="1" lang="ja-JP" altLang="en-US" sz="1600" dirty="0" smtClean="0">
                <a:latin typeface="ヒラギノ丸ゴ Pro W4"/>
                <a:ea typeface="ヒラギノ丸ゴ Pro W4"/>
                <a:cs typeface="ヒラギノ丸ゴ Pro W4"/>
              </a:rPr>
              <a:t>　　</a:t>
            </a:r>
            <a:r>
              <a:rPr kumimoji="1" lang="en-US" altLang="ja-JP" sz="1600" dirty="0" smtClean="0">
                <a:latin typeface="ヒラギノ丸ゴ Pro W4"/>
                <a:ea typeface="ヒラギノ丸ゴ Pro W4"/>
                <a:cs typeface="ヒラギノ丸ゴ Pro W4"/>
              </a:rPr>
              <a:t> </a:t>
            </a:r>
            <a:r>
              <a:rPr kumimoji="1" lang="ja-JP" altLang="en-US" sz="1600" dirty="0" smtClean="0">
                <a:latin typeface="ヒラギノ丸ゴ Pro W4"/>
                <a:ea typeface="ヒラギノ丸ゴ Pro W4"/>
                <a:cs typeface="ヒラギノ丸ゴ Pro W4"/>
              </a:rPr>
              <a:t>イギリス</a:t>
            </a:r>
            <a:r>
              <a:rPr kumimoji="1" lang="en-US" altLang="ja-JP" sz="1600" dirty="0" smtClean="0">
                <a:latin typeface="ヒラギノ丸ゴ Pro W4"/>
                <a:ea typeface="ヒラギノ丸ゴ Pro W4"/>
                <a:cs typeface="ヒラギノ丸ゴ Pro W4"/>
              </a:rPr>
              <a:t>     4</a:t>
            </a:r>
          </a:p>
          <a:p>
            <a:r>
              <a:rPr lang="en-US" altLang="ja-JP" sz="1600" dirty="0" smtClean="0">
                <a:latin typeface="ヒラギノ丸ゴ Pro W4"/>
                <a:ea typeface="ヒラギノ丸ゴ Pro W4"/>
                <a:cs typeface="ヒラギノ丸ゴ Pro W4"/>
              </a:rPr>
              <a:t>        </a:t>
            </a:r>
            <a:r>
              <a:rPr lang="ja-JP" altLang="en-US" sz="1600" dirty="0" smtClean="0">
                <a:latin typeface="ヒラギノ丸ゴ Pro W4"/>
                <a:ea typeface="ヒラギノ丸ゴ Pro W4"/>
                <a:cs typeface="ヒラギノ丸ゴ Pro W4"/>
              </a:rPr>
              <a:t>他</a:t>
            </a:r>
            <a:r>
              <a:rPr lang="en-US" altLang="ja-JP" sz="1600" dirty="0" smtClean="0">
                <a:latin typeface="ヒラギノ丸ゴ Pro W4"/>
                <a:ea typeface="ヒラギノ丸ゴ Pro W4"/>
                <a:cs typeface="ヒラギノ丸ゴ Pro W4"/>
              </a:rPr>
              <a:t>      6</a:t>
            </a:r>
            <a:endParaRPr kumimoji="1" lang="en-US" altLang="ja-JP" sz="1600" dirty="0" smtClean="0">
              <a:latin typeface="ヒラギノ丸ゴ Pro W4"/>
              <a:ea typeface="ヒラギノ丸ゴ Pro W4"/>
              <a:cs typeface="ヒラギノ丸ゴ Pro W4"/>
            </a:endParaRPr>
          </a:p>
        </p:txBody>
      </p:sp>
      <p:sp>
        <p:nvSpPr>
          <p:cNvPr id="9" name="テキスト ボックス 8"/>
          <p:cNvSpPr txBox="1"/>
          <p:nvPr/>
        </p:nvSpPr>
        <p:spPr>
          <a:xfrm>
            <a:off x="538536" y="4221088"/>
            <a:ext cx="1440160" cy="584776"/>
          </a:xfrm>
          <a:prstGeom prst="rect">
            <a:avLst/>
          </a:prstGeom>
          <a:noFill/>
        </p:spPr>
        <p:txBody>
          <a:bodyPr wrap="square" rtlCol="0">
            <a:spAutoFit/>
          </a:bodyPr>
          <a:lstStyle/>
          <a:p>
            <a:r>
              <a:rPr kumimoji="1" lang="en-US" altLang="ja-JP" sz="1600" dirty="0" smtClean="0">
                <a:latin typeface="ヒラギノ丸ゴ Pro W4"/>
                <a:ea typeface="ヒラギノ丸ゴ Pro W4"/>
                <a:cs typeface="ヒラギノ丸ゴ Pro W4"/>
              </a:rPr>
              <a:t> </a:t>
            </a:r>
            <a:r>
              <a:rPr kumimoji="1" lang="ja-JP" altLang="en-US" sz="1600" dirty="0" smtClean="0">
                <a:latin typeface="ヒラギノ丸ゴ Pro W4"/>
                <a:ea typeface="ヒラギノ丸ゴ Pro W4"/>
                <a:cs typeface="ヒラギノ丸ゴ Pro W4"/>
              </a:rPr>
              <a:t>米国　</a:t>
            </a:r>
            <a:r>
              <a:rPr lang="en-US" altLang="ja-JP" sz="1600" dirty="0" smtClean="0">
                <a:latin typeface="ヒラギノ丸ゴ Pro W4"/>
                <a:ea typeface="ヒラギノ丸ゴ Pro W4"/>
                <a:cs typeface="ヒラギノ丸ゴ Pro W4"/>
              </a:rPr>
              <a:t>30</a:t>
            </a:r>
          </a:p>
          <a:p>
            <a:r>
              <a:rPr kumimoji="1" lang="ja-JP" altLang="en-US" sz="1600" dirty="0" smtClean="0">
                <a:latin typeface="ヒラギノ丸ゴ Pro W4"/>
                <a:ea typeface="ヒラギノ丸ゴ Pro W4"/>
                <a:cs typeface="ヒラギノ丸ゴ Pro W4"/>
              </a:rPr>
              <a:t>カナダ</a:t>
            </a:r>
            <a:r>
              <a:rPr kumimoji="1" lang="en-US" altLang="ja-JP" sz="1600" dirty="0" smtClean="0">
                <a:latin typeface="ヒラギノ丸ゴ Pro W4"/>
                <a:ea typeface="ヒラギノ丸ゴ Pro W4"/>
                <a:cs typeface="ヒラギノ丸ゴ Pro W4"/>
              </a:rPr>
              <a:t>   1</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93557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1296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留学費用を助成してもらった団体等　　　　</a:t>
            </a:r>
            <a:r>
              <a:rPr lang="ja-JP" altLang="en-US" sz="3200" dirty="0" smtClean="0">
                <a:solidFill>
                  <a:srgbClr val="000000"/>
                </a:solidFill>
                <a:latin typeface="ヒラギノ丸ゴ Pro W4"/>
                <a:ea typeface="ヒラギノ丸ゴ Pro W4"/>
                <a:cs typeface="ヒラギノ丸ゴ Pro W4"/>
              </a:rPr>
              <a:t>（複数回答可）</a:t>
            </a:r>
            <a:endParaRPr kumimoji="1" lang="en-US" altLang="ja-JP" sz="3200" dirty="0" smtClean="0">
              <a:solidFill>
                <a:srgbClr val="000000"/>
              </a:solidFill>
              <a:latin typeface="ヒラギノ丸ゴ Pro W4"/>
              <a:ea typeface="ヒラギノ丸ゴ Pro W4"/>
              <a:cs typeface="ヒラギノ丸ゴ Pro W4"/>
            </a:endParaRPr>
          </a:p>
        </p:txBody>
      </p:sp>
      <p:sp>
        <p:nvSpPr>
          <p:cNvPr id="2" name="正方形/長方形 1"/>
          <p:cNvSpPr/>
          <p:nvPr/>
        </p:nvSpPr>
        <p:spPr>
          <a:xfrm>
            <a:off x="467544" y="2276872"/>
            <a:ext cx="8568952" cy="3939539"/>
          </a:xfrm>
          <a:prstGeom prst="rect">
            <a:avLst/>
          </a:prstGeom>
        </p:spPr>
        <p:txBody>
          <a:bodyPr wrap="square">
            <a:spAutoFit/>
          </a:bodyPr>
          <a:lstStyle/>
          <a:p>
            <a:pPr>
              <a:lnSpc>
                <a:spcPct val="150000"/>
              </a:lnSpc>
            </a:pPr>
            <a:r>
              <a:rPr lang="ja-JP" altLang="en-US" sz="2400" dirty="0">
                <a:latin typeface="ヒラギノ丸ゴ Pro W4"/>
                <a:ea typeface="ヒラギノ丸ゴ Pro W4"/>
                <a:cs typeface="ヒラギノ丸ゴ Pro W4"/>
              </a:rPr>
              <a:t>学振（</a:t>
            </a:r>
            <a:r>
              <a:rPr lang="en-US" altLang="ja-JP" sz="2400" dirty="0">
                <a:latin typeface="ヒラギノ丸ゴ Pro W4"/>
                <a:ea typeface="ヒラギノ丸ゴ Pro W4"/>
                <a:cs typeface="ヒラギノ丸ゴ Pro W4"/>
              </a:rPr>
              <a:t>JSPS</a:t>
            </a:r>
            <a:r>
              <a:rPr lang="ja-JP" altLang="en-US" sz="2400" dirty="0">
                <a:latin typeface="ヒラギノ丸ゴ Pro W4"/>
                <a:ea typeface="ヒラギノ丸ゴ Pro W4"/>
                <a:cs typeface="ヒラギノ丸ゴ Pro W4"/>
              </a:rPr>
              <a:t>）・</a:t>
            </a:r>
            <a:r>
              <a:rPr lang="en-US" altLang="ja-JP" sz="2400" dirty="0">
                <a:latin typeface="ヒラギノ丸ゴ Pro W4"/>
                <a:ea typeface="ヒラギノ丸ゴ Pro W4"/>
                <a:cs typeface="ヒラギノ丸ゴ Pro W4"/>
              </a:rPr>
              <a:t>JST</a:t>
            </a:r>
            <a:r>
              <a:rPr lang="ja-JP" altLang="en-US" sz="2400" dirty="0">
                <a:latin typeface="ヒラギノ丸ゴ Pro W4"/>
                <a:ea typeface="ヒラギノ丸ゴ Pro W4"/>
                <a:cs typeface="ヒラギノ丸ゴ Pro W4"/>
              </a:rPr>
              <a:t>等の国内公的支援機関	</a:t>
            </a:r>
            <a:r>
              <a:rPr lang="en-US" altLang="ja-JP" sz="2400" dirty="0" smtClean="0">
                <a:latin typeface="ヒラギノ丸ゴ Pro W4"/>
                <a:ea typeface="ヒラギノ丸ゴ Pro W4"/>
                <a:cs typeface="ヒラギノ丸ゴ Pro W4"/>
              </a:rPr>
              <a:t>		18</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自分が所属する国内の大学・研究機関・企業等	</a:t>
            </a:r>
            <a:r>
              <a:rPr lang="en-US" altLang="ja-JP" sz="2400" dirty="0">
                <a:latin typeface="ヒラギノ丸ゴ Pro W4"/>
                <a:ea typeface="ヒラギノ丸ゴ Pro W4"/>
                <a:cs typeface="ヒラギノ丸ゴ Pro W4"/>
              </a:rPr>
              <a:t>18</a:t>
            </a:r>
          </a:p>
          <a:p>
            <a:pPr>
              <a:lnSpc>
                <a:spcPct val="150000"/>
              </a:lnSpc>
            </a:pPr>
            <a:r>
              <a:rPr lang="ja-JP" altLang="en-US" sz="2400" dirty="0">
                <a:latin typeface="ヒラギノ丸ゴ Pro W4"/>
                <a:ea typeface="ヒラギノ丸ゴ Pro W4"/>
                <a:cs typeface="ヒラギノ丸ゴ Pro W4"/>
              </a:rPr>
              <a:t>日本国内の財団等民間の支援機関	</a:t>
            </a:r>
            <a:r>
              <a:rPr lang="en-US" altLang="ja-JP" sz="2400" dirty="0" smtClean="0">
                <a:latin typeface="ヒラギノ丸ゴ Pro W4"/>
                <a:ea typeface="ヒラギノ丸ゴ Pro W4"/>
                <a:cs typeface="ヒラギノ丸ゴ Pro W4"/>
              </a:rPr>
              <a:t>			  3</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滞在先の研究資金	</a:t>
            </a:r>
            <a:r>
              <a:rPr lang="en-US" altLang="ja-JP" sz="2400" dirty="0" smtClean="0">
                <a:latin typeface="ヒラギノ丸ゴ Pro W4"/>
                <a:ea typeface="ヒラギノ丸ゴ Pro W4"/>
                <a:cs typeface="ヒラギノ丸ゴ Pro W4"/>
              </a:rPr>
              <a:t>								16</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滞在先の研究機関	</a:t>
            </a:r>
            <a:r>
              <a:rPr lang="en-US" altLang="ja-JP" sz="2400" dirty="0" smtClean="0">
                <a:latin typeface="ヒラギノ丸ゴ Pro W4"/>
                <a:ea typeface="ヒラギノ丸ゴ Pro W4"/>
                <a:cs typeface="ヒラギノ丸ゴ Pro W4"/>
              </a:rPr>
              <a:t>					  		  8</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滞在地域の公的支援機関	</a:t>
            </a:r>
            <a:r>
              <a:rPr lang="en-US" altLang="ja-JP" sz="2400" dirty="0" smtClean="0">
                <a:latin typeface="ヒラギノ丸ゴ Pro W4"/>
                <a:ea typeface="ヒラギノ丸ゴ Pro W4"/>
                <a:cs typeface="ヒラギノ丸ゴ Pro W4"/>
              </a:rPr>
              <a:t>					  	  4</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私費	</a:t>
            </a:r>
            <a:r>
              <a:rPr lang="en-US" altLang="ja-JP" sz="2400" dirty="0" smtClean="0">
                <a:latin typeface="ヒラギノ丸ゴ Pro W4"/>
                <a:ea typeface="ヒラギノ丸ゴ Pro W4"/>
                <a:cs typeface="ヒラギノ丸ゴ Pro W4"/>
              </a:rPr>
              <a:t>									  		  6</a:t>
            </a:r>
            <a:endParaRPr lang="ja-JP" altLang="en-US" sz="2400"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39234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539552" y="476672"/>
            <a:ext cx="8064896" cy="1296144"/>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留学受け入れ先との交渉に用いた手段　　　　</a:t>
            </a:r>
            <a:r>
              <a:rPr lang="ja-JP" altLang="en-US" sz="3200" dirty="0" smtClean="0">
                <a:solidFill>
                  <a:srgbClr val="000000"/>
                </a:solidFill>
                <a:latin typeface="ヒラギノ丸ゴ Pro W4"/>
                <a:ea typeface="ヒラギノ丸ゴ Pro W4"/>
                <a:cs typeface="ヒラギノ丸ゴ Pro W4"/>
              </a:rPr>
              <a:t>（複数回答可）</a:t>
            </a:r>
            <a:endParaRPr kumimoji="1" lang="en-US" altLang="ja-JP" sz="3200" dirty="0" smtClean="0">
              <a:solidFill>
                <a:srgbClr val="000000"/>
              </a:solidFill>
              <a:latin typeface="ヒラギノ丸ゴ Pro W4"/>
              <a:ea typeface="ヒラギノ丸ゴ Pro W4"/>
              <a:cs typeface="ヒラギノ丸ゴ Pro W4"/>
            </a:endParaRPr>
          </a:p>
        </p:txBody>
      </p:sp>
      <p:sp>
        <p:nvSpPr>
          <p:cNvPr id="3" name="正方形/長方形 2"/>
          <p:cNvSpPr/>
          <p:nvPr/>
        </p:nvSpPr>
        <p:spPr>
          <a:xfrm>
            <a:off x="1907704" y="1916832"/>
            <a:ext cx="6192688" cy="4493537"/>
          </a:xfrm>
          <a:prstGeom prst="rect">
            <a:avLst/>
          </a:prstGeom>
        </p:spPr>
        <p:txBody>
          <a:bodyPr wrap="square">
            <a:spAutoFit/>
          </a:bodyPr>
          <a:lstStyle/>
          <a:p>
            <a:pPr>
              <a:lnSpc>
                <a:spcPct val="150000"/>
              </a:lnSpc>
            </a:pPr>
            <a:r>
              <a:rPr lang="ja-JP" altLang="en-US" sz="2400" dirty="0">
                <a:latin typeface="ヒラギノ丸ゴ Pro W4"/>
                <a:ea typeface="ヒラギノ丸ゴ Pro W4"/>
                <a:cs typeface="ヒラギノ丸ゴ Pro W4"/>
              </a:rPr>
              <a:t>電子メール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31</a:t>
            </a:r>
            <a:endParaRPr lang="en-US" altLang="ja-JP" sz="2400" dirty="0">
              <a:latin typeface="ヒラギノ丸ゴ Pro W4"/>
              <a:ea typeface="ヒラギノ丸ゴ Pro W4"/>
              <a:cs typeface="ヒラギノ丸ゴ Pro W4"/>
            </a:endParaRPr>
          </a:p>
          <a:p>
            <a:pPr>
              <a:lnSpc>
                <a:spcPct val="150000"/>
              </a:lnSpc>
            </a:pPr>
            <a:r>
              <a:rPr lang="ja-JP" altLang="en-US" sz="2400" dirty="0" smtClean="0">
                <a:latin typeface="ヒラギノ丸ゴ Pro W4"/>
                <a:ea typeface="ヒラギノ丸ゴ Pro W4"/>
                <a:cs typeface="ヒラギノ丸ゴ Pro W4"/>
              </a:rPr>
              <a:t>指導教員など知人</a:t>
            </a:r>
            <a:r>
              <a:rPr lang="ja-JP" altLang="en-US" sz="2400" dirty="0">
                <a:latin typeface="ヒラギノ丸ゴ Pro W4"/>
                <a:ea typeface="ヒラギノ丸ゴ Pro W4"/>
                <a:cs typeface="ヒラギノ丸ゴ Pro W4"/>
              </a:rPr>
              <a:t>の紹介	</a:t>
            </a:r>
            <a:r>
              <a:rPr lang="en-US" altLang="ja-JP" sz="2400" dirty="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12</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直接訪問	</a:t>
            </a:r>
            <a:r>
              <a:rPr lang="en-US" altLang="ja-JP" sz="2400" dirty="0" smtClean="0">
                <a:latin typeface="ヒラギノ丸ゴ Pro W4"/>
                <a:ea typeface="ヒラギノ丸ゴ Pro W4"/>
                <a:cs typeface="ヒラギノ丸ゴ Pro W4"/>
              </a:rPr>
              <a:t>				  	</a:t>
            </a:r>
            <a:r>
              <a:rPr lang="ja-JP" altLang="en-US" sz="2400" dirty="0" smtClean="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7</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学会等での面談	</a:t>
            </a:r>
            <a:r>
              <a:rPr lang="en-US" altLang="ja-JP" sz="2400" dirty="0" smtClean="0">
                <a:latin typeface="ヒラギノ丸ゴ Pro W4"/>
                <a:ea typeface="ヒラギノ丸ゴ Pro W4"/>
                <a:cs typeface="ヒラギノ丸ゴ Pro W4"/>
              </a:rPr>
              <a:t>		  	    6</a:t>
            </a:r>
            <a:endParaRPr lang="en-US" altLang="ja-JP" sz="2400" dirty="0">
              <a:latin typeface="ヒラギノ丸ゴ Pro W4"/>
              <a:ea typeface="ヒラギノ丸ゴ Pro W4"/>
              <a:cs typeface="ヒラギノ丸ゴ Pro W4"/>
            </a:endParaRPr>
          </a:p>
          <a:p>
            <a:pPr>
              <a:lnSpc>
                <a:spcPct val="150000"/>
              </a:lnSpc>
            </a:pPr>
            <a:r>
              <a:rPr lang="en-US" altLang="ja-JP" sz="2400" dirty="0">
                <a:latin typeface="ヒラギノ丸ゴ Pro W4"/>
                <a:ea typeface="ヒラギノ丸ゴ Pro W4"/>
                <a:cs typeface="ヒラギノ丸ゴ Pro W4"/>
              </a:rPr>
              <a:t>FAX	</a:t>
            </a:r>
            <a:r>
              <a:rPr lang="en-US" altLang="ja-JP" sz="2400" dirty="0" smtClean="0">
                <a:latin typeface="ヒラギノ丸ゴ Pro W4"/>
                <a:ea typeface="ヒラギノ丸ゴ Pro W4"/>
                <a:cs typeface="ヒラギノ丸ゴ Pro W4"/>
              </a:rPr>
              <a:t>						  	    5</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手紙	</a:t>
            </a:r>
            <a:r>
              <a:rPr lang="en-US" altLang="ja-JP" sz="2400" dirty="0" smtClean="0">
                <a:latin typeface="ヒラギノ丸ゴ Pro W4"/>
                <a:ea typeface="ヒラギノ丸ゴ Pro W4"/>
                <a:cs typeface="ヒラギノ丸ゴ Pro W4"/>
              </a:rPr>
              <a:t>						  	    3</a:t>
            </a:r>
            <a:endParaRPr lang="en-US" altLang="ja-JP" sz="2400" dirty="0">
              <a:latin typeface="ヒラギノ丸ゴ Pro W4"/>
              <a:ea typeface="ヒラギノ丸ゴ Pro W4"/>
              <a:cs typeface="ヒラギノ丸ゴ Pro W4"/>
            </a:endParaRPr>
          </a:p>
          <a:p>
            <a:pPr>
              <a:lnSpc>
                <a:spcPct val="150000"/>
              </a:lnSpc>
            </a:pPr>
            <a:r>
              <a:rPr lang="ja-JP" altLang="en-US" sz="2400" dirty="0">
                <a:latin typeface="ヒラギノ丸ゴ Pro W4"/>
                <a:ea typeface="ヒラギノ丸ゴ Pro W4"/>
                <a:cs typeface="ヒラギノ丸ゴ Pro W4"/>
              </a:rPr>
              <a:t>通常の大学院入学	</a:t>
            </a:r>
            <a:r>
              <a:rPr lang="en-US" altLang="ja-JP" sz="2400" dirty="0" smtClean="0">
                <a:latin typeface="ヒラギノ丸ゴ Pro W4"/>
                <a:ea typeface="ヒラギノ丸ゴ Pro W4"/>
                <a:cs typeface="ヒラギノ丸ゴ Pro W4"/>
              </a:rPr>
              <a:t>		  	    2</a:t>
            </a:r>
            <a:endParaRPr lang="en-US" altLang="ja-JP" sz="2400" dirty="0">
              <a:latin typeface="ヒラギノ丸ゴ Pro W4"/>
              <a:ea typeface="ヒラギノ丸ゴ Pro W4"/>
              <a:cs typeface="ヒラギノ丸ゴ Pro W4"/>
            </a:endParaRPr>
          </a:p>
          <a:p>
            <a:pPr>
              <a:lnSpc>
                <a:spcPct val="150000"/>
              </a:lnSpc>
            </a:pPr>
            <a:r>
              <a:rPr lang="ja-JP" altLang="en-US" sz="2400" dirty="0" smtClean="0">
                <a:latin typeface="ヒラギノ丸ゴ Pro W4"/>
                <a:ea typeface="ヒラギノ丸ゴ Pro W4"/>
                <a:cs typeface="ヒラギノ丸ゴ Pro W4"/>
              </a:rPr>
              <a:t>その他</a:t>
            </a:r>
            <a:r>
              <a:rPr lang="ja-JP" altLang="en-US" sz="2400" dirty="0">
                <a:latin typeface="ヒラギノ丸ゴ Pro W4"/>
                <a:ea typeface="ヒラギノ丸ゴ Pro W4"/>
                <a:cs typeface="ヒラギノ丸ゴ Pro W4"/>
              </a:rPr>
              <a:t>	</a:t>
            </a:r>
            <a:r>
              <a:rPr lang="en-US" altLang="ja-JP" sz="2400" dirty="0" smtClean="0">
                <a:latin typeface="ヒラギノ丸ゴ Pro W4"/>
                <a:ea typeface="ヒラギノ丸ゴ Pro W4"/>
                <a:cs typeface="ヒラギノ丸ゴ Pro W4"/>
              </a:rPr>
              <a:t>				  	    2</a:t>
            </a:r>
            <a:endParaRPr lang="ja-JP" altLang="en-US" sz="2400" dirty="0">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8332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187624" y="476672"/>
            <a:ext cx="6768752"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留学時の年齢分布（男女比）</a:t>
            </a:r>
            <a:endParaRPr kumimoji="1" lang="ja-JP" altLang="en-US" sz="3200" dirty="0">
              <a:solidFill>
                <a:srgbClr val="000000"/>
              </a:solidFill>
              <a:latin typeface="ヒラギノ丸ゴ Pro W4"/>
              <a:ea typeface="ヒラギノ丸ゴ Pro W4"/>
              <a:cs typeface="ヒラギノ丸ゴ Pro W4"/>
            </a:endParaRPr>
          </a:p>
        </p:txBody>
      </p:sp>
      <p:graphicFrame>
        <p:nvGraphicFramePr>
          <p:cNvPr id="7" name="グラフ 6"/>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35853897"/>
              </p:ext>
            </p:extLst>
          </p:nvPr>
        </p:nvGraphicFramePr>
        <p:xfrm>
          <a:off x="395536" y="1556792"/>
          <a:ext cx="8352927" cy="4945608"/>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1"/>
          <p:cNvSpPr txBox="1"/>
          <p:nvPr/>
        </p:nvSpPr>
        <p:spPr>
          <a:xfrm rot="16200000">
            <a:off x="25568" y="3643699"/>
            <a:ext cx="646331" cy="369332"/>
          </a:xfrm>
          <a:prstGeom prst="rect">
            <a:avLst/>
          </a:prstGeom>
          <a:noFill/>
        </p:spPr>
        <p:txBody>
          <a:bodyPr wrap="none" rtlCol="0">
            <a:spAutoFit/>
          </a:bodyPr>
          <a:lstStyle/>
          <a:p>
            <a:r>
              <a:rPr lang="ja-JP" altLang="en-US" dirty="0" smtClean="0"/>
              <a:t>人数</a:t>
            </a:r>
            <a:endParaRPr lang="ja-JP" alt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92844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角丸四角形 4"/>
          <p:cNvSpPr/>
          <p:nvPr/>
        </p:nvSpPr>
        <p:spPr>
          <a:xfrm>
            <a:off x="1381492" y="404664"/>
            <a:ext cx="6924308" cy="746738"/>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3200" dirty="0">
                <a:solidFill>
                  <a:srgbClr val="000000"/>
                </a:solidFill>
                <a:latin typeface="ヒラギノ丸ゴ Pro W4"/>
                <a:ea typeface="ヒラギノ丸ゴ Pro W4"/>
                <a:cs typeface="ヒラギノ丸ゴ Pro W4"/>
              </a:rPr>
              <a:t>留学希望者と留学経験者の年齢分布</a:t>
            </a:r>
          </a:p>
        </p:txBody>
      </p:sp>
      <p:grpSp>
        <p:nvGrpSpPr>
          <p:cNvPr id="4" name="グループ化 7"/>
          <p:cNvGrpSpPr/>
          <p:nvPr/>
        </p:nvGrpSpPr>
        <p:grpSpPr>
          <a:xfrm>
            <a:off x="982678" y="1628800"/>
            <a:ext cx="3548223" cy="4888824"/>
            <a:chOff x="4499992" y="1556792"/>
            <a:chExt cx="3843908" cy="4673549"/>
          </a:xfrm>
        </p:grpSpPr>
        <p:graphicFrame>
          <p:nvGraphicFramePr>
            <p:cNvPr id="3" name="Chart 2"/>
            <p:cNvGraphicFramePr/>
            <p:nvPr>
              <p:extLst/>
            </p:nvPr>
          </p:nvGraphicFramePr>
          <p:xfrm>
            <a:off x="4499992" y="1556792"/>
            <a:ext cx="3843908"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5436096" y="5877272"/>
              <a:ext cx="700192" cy="353069"/>
            </a:xfrm>
            <a:prstGeom prst="rect">
              <a:avLst/>
            </a:prstGeom>
            <a:noFill/>
          </p:spPr>
          <p:txBody>
            <a:bodyPr wrap="none" rtlCol="0">
              <a:spAutoFit/>
            </a:bodyPr>
            <a:lstStyle/>
            <a:p>
              <a:r>
                <a:rPr lang="ja-JP" altLang="en-US" dirty="0"/>
                <a:t>男性</a:t>
              </a:r>
            </a:p>
          </p:txBody>
        </p:sp>
        <p:sp>
          <p:nvSpPr>
            <p:cNvPr id="6" name="テキスト ボックス 5"/>
            <p:cNvSpPr txBox="1"/>
            <p:nvPr/>
          </p:nvSpPr>
          <p:spPr>
            <a:xfrm>
              <a:off x="6965219" y="5877272"/>
              <a:ext cx="700192" cy="353069"/>
            </a:xfrm>
            <a:prstGeom prst="rect">
              <a:avLst/>
            </a:prstGeom>
            <a:noFill/>
          </p:spPr>
          <p:txBody>
            <a:bodyPr wrap="none" rtlCol="0">
              <a:spAutoFit/>
            </a:bodyPr>
            <a:lstStyle/>
            <a:p>
              <a:r>
                <a:rPr lang="ja-JP" altLang="en-US" dirty="0"/>
                <a:t>女性</a:t>
              </a:r>
            </a:p>
          </p:txBody>
        </p:sp>
      </p:grpSp>
      <p:graphicFrame>
        <p:nvGraphicFramePr>
          <p:cNvPr id="9" name="Chart 5"/>
          <p:cNvGraphicFramePr/>
          <p:nvPr>
            <p:extLst/>
          </p:nvPr>
        </p:nvGraphicFramePr>
        <p:xfrm>
          <a:off x="5037282" y="1700808"/>
          <a:ext cx="3342772"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5901380" y="6165304"/>
            <a:ext cx="646331" cy="369332"/>
          </a:xfrm>
          <a:prstGeom prst="rect">
            <a:avLst/>
          </a:prstGeom>
          <a:noFill/>
        </p:spPr>
        <p:txBody>
          <a:bodyPr wrap="none" rtlCol="0">
            <a:spAutoFit/>
          </a:bodyPr>
          <a:lstStyle/>
          <a:p>
            <a:r>
              <a:rPr lang="ja-JP" altLang="en-US" dirty="0"/>
              <a:t>男性</a:t>
            </a:r>
          </a:p>
        </p:txBody>
      </p:sp>
      <p:sp>
        <p:nvSpPr>
          <p:cNvPr id="11" name="テキスト ボックス 10"/>
          <p:cNvSpPr txBox="1"/>
          <p:nvPr/>
        </p:nvSpPr>
        <p:spPr>
          <a:xfrm>
            <a:off x="7312878" y="6165304"/>
            <a:ext cx="646331" cy="369332"/>
          </a:xfrm>
          <a:prstGeom prst="rect">
            <a:avLst/>
          </a:prstGeom>
          <a:noFill/>
        </p:spPr>
        <p:txBody>
          <a:bodyPr wrap="none" rtlCol="0">
            <a:spAutoFit/>
          </a:bodyPr>
          <a:lstStyle/>
          <a:p>
            <a:r>
              <a:rPr lang="ja-JP" altLang="en-US" dirty="0"/>
              <a:t>女性</a:t>
            </a:r>
          </a:p>
        </p:txBody>
      </p:sp>
      <p:sp>
        <p:nvSpPr>
          <p:cNvPr id="13" name="テキスト ボックス 12"/>
          <p:cNvSpPr txBox="1"/>
          <p:nvPr/>
        </p:nvSpPr>
        <p:spPr>
          <a:xfrm>
            <a:off x="2443389" y="1340768"/>
            <a:ext cx="877163" cy="369332"/>
          </a:xfrm>
          <a:prstGeom prst="rect">
            <a:avLst/>
          </a:prstGeom>
          <a:noFill/>
        </p:spPr>
        <p:txBody>
          <a:bodyPr wrap="none" rtlCol="0">
            <a:spAutoFit/>
          </a:bodyPr>
          <a:lstStyle/>
          <a:p>
            <a:r>
              <a:rPr lang="ja-JP" altLang="en-US" dirty="0"/>
              <a:t>希望者</a:t>
            </a:r>
          </a:p>
        </p:txBody>
      </p:sp>
      <p:sp>
        <p:nvSpPr>
          <p:cNvPr id="14" name="テキスト ボックス 13"/>
          <p:cNvSpPr txBox="1"/>
          <p:nvPr/>
        </p:nvSpPr>
        <p:spPr>
          <a:xfrm>
            <a:off x="6497993" y="1378775"/>
            <a:ext cx="877163" cy="369332"/>
          </a:xfrm>
          <a:prstGeom prst="rect">
            <a:avLst/>
          </a:prstGeom>
          <a:noFill/>
        </p:spPr>
        <p:txBody>
          <a:bodyPr wrap="none" rtlCol="0">
            <a:spAutoFit/>
          </a:bodyPr>
          <a:lstStyle/>
          <a:p>
            <a:r>
              <a:rPr lang="ja-JP" altLang="en-US" dirty="0"/>
              <a:t>経験者</a:t>
            </a:r>
          </a:p>
        </p:txBody>
      </p:sp>
      <p:sp>
        <p:nvSpPr>
          <p:cNvPr id="12" name="テキスト ボックス 1"/>
          <p:cNvSpPr txBox="1"/>
          <p:nvPr/>
        </p:nvSpPr>
        <p:spPr>
          <a:xfrm rot="16200000">
            <a:off x="394901" y="3643699"/>
            <a:ext cx="646331" cy="369332"/>
          </a:xfrm>
          <a:prstGeom prst="rect">
            <a:avLst/>
          </a:prstGeom>
          <a:noFill/>
        </p:spPr>
        <p:txBody>
          <a:bodyPr wrap="none" rtlCol="0">
            <a:spAutoFit/>
          </a:bodyPr>
          <a:lstStyle/>
          <a:p>
            <a:r>
              <a:rPr lang="ja-JP" altLang="en-US" dirty="0" smtClean="0"/>
              <a:t>人数</a:t>
            </a:r>
            <a:endParaRPr lang="ja-JP" alt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58041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rgbClr val="000000"/>
                </a:solidFill>
                <a:latin typeface="ヒラギノ丸ゴ Pro W4"/>
                <a:ea typeface="ヒラギノ丸ゴ Pro W4"/>
                <a:cs typeface="ヒラギノ丸ゴ Pro W4"/>
              </a:rPr>
              <a:t>２０代の留学（身分と動機）</a:t>
            </a:r>
            <a:endParaRPr kumimoji="1" lang="ja-JP" altLang="en-US" sz="3200" dirty="0">
              <a:solidFill>
                <a:srgbClr val="000000"/>
              </a:solidFill>
              <a:latin typeface="ヒラギノ丸ゴ Pro W4"/>
              <a:ea typeface="ヒラギノ丸ゴ Pro W4"/>
              <a:cs typeface="ヒラギノ丸ゴ Pro W4"/>
            </a:endParaRPr>
          </a:p>
        </p:txBody>
      </p:sp>
      <p:graphicFrame>
        <p:nvGraphicFramePr>
          <p:cNvPr id="3" name="グラフ 2"/>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34953531"/>
              </p:ext>
            </p:extLst>
          </p:nvPr>
        </p:nvGraphicFramePr>
        <p:xfrm>
          <a:off x="539552" y="1340768"/>
          <a:ext cx="8208912" cy="37444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83823739"/>
              </p:ext>
            </p:extLst>
          </p:nvPr>
        </p:nvGraphicFramePr>
        <p:xfrm>
          <a:off x="107504" y="4293096"/>
          <a:ext cx="9036496"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1"/>
          <p:cNvSpPr txBox="1"/>
          <p:nvPr/>
        </p:nvSpPr>
        <p:spPr>
          <a:xfrm>
            <a:off x="3203848" y="5439708"/>
            <a:ext cx="1296144" cy="646331"/>
          </a:xfrm>
          <a:prstGeom prst="rect">
            <a:avLst/>
          </a:prstGeom>
          <a:noFill/>
        </p:spPr>
        <p:txBody>
          <a:bodyPr wrap="square" rtlCol="0">
            <a:spAutoFit/>
          </a:bodyPr>
          <a:lstStyle/>
          <a:p>
            <a:r>
              <a:rPr kumimoji="1" lang="ja-JP" altLang="en-US" dirty="0" smtClean="0">
                <a:solidFill>
                  <a:srgbClr val="000000"/>
                </a:solidFill>
                <a:latin typeface="ヒラギノ丸ゴ Pro W4"/>
                <a:ea typeface="ヒラギノ丸ゴ Pro W4"/>
                <a:cs typeface="ヒラギノ丸ゴ Pro W4"/>
              </a:rPr>
              <a:t>キャリアパス</a:t>
            </a:r>
            <a:endParaRPr kumimoji="1" lang="ja-JP" altLang="en-US" dirty="0">
              <a:solidFill>
                <a:srgbClr val="000000"/>
              </a:solidFill>
              <a:latin typeface="ヒラギノ丸ゴ Pro W4"/>
              <a:ea typeface="ヒラギノ丸ゴ Pro W4"/>
              <a:cs typeface="ヒラギノ丸ゴ Pro W4"/>
            </a:endParaRPr>
          </a:p>
        </p:txBody>
      </p:sp>
      <p:sp>
        <p:nvSpPr>
          <p:cNvPr id="13" name="テキスト ボックス 12"/>
          <p:cNvSpPr txBox="1"/>
          <p:nvPr/>
        </p:nvSpPr>
        <p:spPr>
          <a:xfrm>
            <a:off x="4932040" y="5301208"/>
            <a:ext cx="1152128" cy="923330"/>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やりたい研究を　する</a:t>
            </a:r>
            <a:endParaRPr kumimoji="1" lang="ja-JP" altLang="en-US" dirty="0">
              <a:latin typeface="ヒラギノ丸ゴ Pro W4"/>
              <a:ea typeface="ヒラギノ丸ゴ Pro W4"/>
              <a:cs typeface="ヒラギノ丸ゴ Pro W4"/>
            </a:endParaRPr>
          </a:p>
        </p:txBody>
      </p:sp>
      <p:sp>
        <p:nvSpPr>
          <p:cNvPr id="14" name="テキスト ボックス 13"/>
          <p:cNvSpPr txBox="1"/>
          <p:nvPr/>
        </p:nvSpPr>
        <p:spPr>
          <a:xfrm>
            <a:off x="6084168" y="5301208"/>
            <a:ext cx="1008112" cy="923330"/>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人生の１つの経験</a:t>
            </a:r>
            <a:endParaRPr kumimoji="1" lang="ja-JP" altLang="en-US" dirty="0">
              <a:latin typeface="ヒラギノ丸ゴ Pro W4"/>
              <a:ea typeface="ヒラギノ丸ゴ Pro W4"/>
              <a:cs typeface="ヒラギノ丸ゴ Pro W4"/>
            </a:endParaRPr>
          </a:p>
        </p:txBody>
      </p:sp>
      <p:sp>
        <p:nvSpPr>
          <p:cNvPr id="15" name="テキスト ボックス 14"/>
          <p:cNvSpPr txBox="1"/>
          <p:nvPr/>
        </p:nvSpPr>
        <p:spPr>
          <a:xfrm>
            <a:off x="7236296" y="5578207"/>
            <a:ext cx="1008112" cy="369332"/>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その他</a:t>
            </a:r>
            <a:endParaRPr kumimoji="1" lang="ja-JP" altLang="en-US" dirty="0">
              <a:latin typeface="ヒラギノ丸ゴ Pro W4"/>
              <a:ea typeface="ヒラギノ丸ゴ Pro W4"/>
              <a:cs typeface="ヒラギノ丸ゴ Pro W4"/>
            </a:endParaRPr>
          </a:p>
        </p:txBody>
      </p:sp>
      <p:sp>
        <p:nvSpPr>
          <p:cNvPr id="16" name="テキスト ボックス 15"/>
          <p:cNvSpPr txBox="1"/>
          <p:nvPr/>
        </p:nvSpPr>
        <p:spPr>
          <a:xfrm>
            <a:off x="323528" y="5439708"/>
            <a:ext cx="1872209" cy="646331"/>
          </a:xfrm>
          <a:prstGeom prst="rect">
            <a:avLst/>
          </a:prstGeom>
          <a:noFill/>
        </p:spPr>
        <p:txBody>
          <a:bodyPr wrap="square" rtlCol="0">
            <a:spAutoFit/>
          </a:bodyPr>
          <a:lstStyle/>
          <a:p>
            <a:r>
              <a:rPr kumimoji="1" lang="ja-JP" altLang="en-US" dirty="0" smtClean="0">
                <a:solidFill>
                  <a:schemeClr val="bg1"/>
                </a:solidFill>
                <a:latin typeface="ヒラギノ丸ゴ Pro W4"/>
                <a:ea typeface="ヒラギノ丸ゴ Pro W4"/>
                <a:cs typeface="ヒラギノ丸ゴ Pro W4"/>
              </a:rPr>
              <a:t>国際的な学術的見識を広める</a:t>
            </a:r>
            <a:endParaRPr kumimoji="1" lang="ja-JP" altLang="en-US" dirty="0">
              <a:solidFill>
                <a:schemeClr val="bg1"/>
              </a:solidFill>
              <a:latin typeface="ヒラギノ丸ゴ Pro W4"/>
              <a:ea typeface="ヒラギノ丸ゴ Pro W4"/>
              <a:cs typeface="ヒラギノ丸ゴ Pro W4"/>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55015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4" name="角丸四角形 3"/>
          <p:cNvSpPr/>
          <p:nvPr/>
        </p:nvSpPr>
        <p:spPr>
          <a:xfrm>
            <a:off x="1475656" y="476672"/>
            <a:ext cx="5976664" cy="866750"/>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rgbClr val="000000"/>
                </a:solidFill>
                <a:latin typeface="ヒラギノ丸ゴ Pro W4"/>
                <a:ea typeface="ヒラギノ丸ゴ Pro W4"/>
                <a:cs typeface="ヒラギノ丸ゴ Pro W4"/>
              </a:rPr>
              <a:t>３０代の</a:t>
            </a:r>
            <a:r>
              <a:rPr lang="ja-JP" altLang="en-US" sz="3200" dirty="0" smtClean="0">
                <a:solidFill>
                  <a:srgbClr val="000000"/>
                </a:solidFill>
                <a:latin typeface="ヒラギノ丸ゴ Pro W4"/>
                <a:ea typeface="ヒラギノ丸ゴ Pro W4"/>
                <a:cs typeface="ヒラギノ丸ゴ Pro W4"/>
              </a:rPr>
              <a:t>留学（身分と動機）</a:t>
            </a:r>
            <a:endParaRPr lang="ja-JP" altLang="en-US" sz="3200" dirty="0">
              <a:solidFill>
                <a:srgbClr val="000000"/>
              </a:solidFill>
              <a:latin typeface="ヒラギノ丸ゴ Pro W4"/>
              <a:ea typeface="ヒラギノ丸ゴ Pro W4"/>
              <a:cs typeface="ヒラギノ丸ゴ Pro W4"/>
            </a:endParaRPr>
          </a:p>
        </p:txBody>
      </p:sp>
      <p:graphicFrame>
        <p:nvGraphicFramePr>
          <p:cNvPr id="3" name="グラフ 2"/>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78195639"/>
              </p:ext>
            </p:extLst>
          </p:nvPr>
        </p:nvGraphicFramePr>
        <p:xfrm>
          <a:off x="395536" y="1412776"/>
          <a:ext cx="8352928" cy="33123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p:cNvGraphicFramePr>
            <a:graphicFrameLocks/>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31188525"/>
              </p:ext>
            </p:extLst>
          </p:nvPr>
        </p:nvGraphicFramePr>
        <p:xfrm>
          <a:off x="-36512" y="4293096"/>
          <a:ext cx="10729192" cy="3096344"/>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6479704" y="4797152"/>
            <a:ext cx="1584176" cy="369332"/>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キャリアパス</a:t>
            </a:r>
            <a:endParaRPr kumimoji="1" lang="ja-JP" altLang="en-US" dirty="0">
              <a:latin typeface="ヒラギノ丸ゴ Pro W4"/>
              <a:ea typeface="ヒラギノ丸ゴ Pro W4"/>
              <a:cs typeface="ヒラギノ丸ゴ Pro W4"/>
            </a:endParaRPr>
          </a:p>
        </p:txBody>
      </p:sp>
      <p:sp>
        <p:nvSpPr>
          <p:cNvPr id="7" name="テキスト ボックス 6"/>
          <p:cNvSpPr txBox="1"/>
          <p:nvPr/>
        </p:nvSpPr>
        <p:spPr>
          <a:xfrm>
            <a:off x="3887416" y="5342728"/>
            <a:ext cx="1152128" cy="923330"/>
          </a:xfrm>
          <a:prstGeom prst="rect">
            <a:avLst/>
          </a:prstGeom>
          <a:noFill/>
        </p:spPr>
        <p:txBody>
          <a:bodyPr wrap="square" rtlCol="0">
            <a:spAutoFit/>
          </a:bodyPr>
          <a:lstStyle/>
          <a:p>
            <a:r>
              <a:rPr kumimoji="1" lang="ja-JP" altLang="en-US" dirty="0" smtClean="0">
                <a:solidFill>
                  <a:srgbClr val="000000"/>
                </a:solidFill>
                <a:latin typeface="ヒラギノ丸ゴ Pro W4"/>
                <a:ea typeface="ヒラギノ丸ゴ Pro W4"/>
                <a:cs typeface="ヒラギノ丸ゴ Pro W4"/>
              </a:rPr>
              <a:t>やりたい研究を　する</a:t>
            </a:r>
            <a:endParaRPr kumimoji="1" lang="ja-JP" altLang="en-US" dirty="0">
              <a:solidFill>
                <a:srgbClr val="000000"/>
              </a:solidFill>
              <a:latin typeface="ヒラギノ丸ゴ Pro W4"/>
              <a:ea typeface="ヒラギノ丸ゴ Pro W4"/>
              <a:cs typeface="ヒラギノ丸ゴ Pro W4"/>
            </a:endParaRPr>
          </a:p>
        </p:txBody>
      </p:sp>
      <p:sp>
        <p:nvSpPr>
          <p:cNvPr id="8" name="テキスト ボックス 7"/>
          <p:cNvSpPr txBox="1"/>
          <p:nvPr/>
        </p:nvSpPr>
        <p:spPr>
          <a:xfrm>
            <a:off x="7127776" y="6372036"/>
            <a:ext cx="1296144" cy="369332"/>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人生経験</a:t>
            </a:r>
            <a:endParaRPr kumimoji="1" lang="ja-JP" altLang="en-US" dirty="0">
              <a:latin typeface="ヒラギノ丸ゴ Pro W4"/>
              <a:ea typeface="ヒラギノ丸ゴ Pro W4"/>
              <a:cs typeface="ヒラギノ丸ゴ Pro W4"/>
            </a:endParaRPr>
          </a:p>
        </p:txBody>
      </p:sp>
      <p:sp>
        <p:nvSpPr>
          <p:cNvPr id="9" name="テキスト ボックス 8"/>
          <p:cNvSpPr txBox="1"/>
          <p:nvPr/>
        </p:nvSpPr>
        <p:spPr>
          <a:xfrm>
            <a:off x="8567936" y="5589240"/>
            <a:ext cx="432048" cy="369332"/>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他</a:t>
            </a:r>
            <a:endParaRPr kumimoji="1" lang="ja-JP" altLang="en-US" dirty="0">
              <a:latin typeface="ヒラギノ丸ゴ Pro W4"/>
              <a:ea typeface="ヒラギノ丸ゴ Pro W4"/>
              <a:cs typeface="ヒラギノ丸ゴ Pro W4"/>
            </a:endParaRPr>
          </a:p>
        </p:txBody>
      </p:sp>
      <p:sp>
        <p:nvSpPr>
          <p:cNvPr id="10" name="テキスト ボックス 9"/>
          <p:cNvSpPr txBox="1"/>
          <p:nvPr/>
        </p:nvSpPr>
        <p:spPr>
          <a:xfrm>
            <a:off x="287016" y="5481228"/>
            <a:ext cx="1872209" cy="646331"/>
          </a:xfrm>
          <a:prstGeom prst="rect">
            <a:avLst/>
          </a:prstGeom>
          <a:noFill/>
        </p:spPr>
        <p:txBody>
          <a:bodyPr wrap="square" rtlCol="0">
            <a:spAutoFit/>
          </a:bodyPr>
          <a:lstStyle/>
          <a:p>
            <a:r>
              <a:rPr kumimoji="1" lang="ja-JP" altLang="en-US" dirty="0" smtClean="0">
                <a:solidFill>
                  <a:schemeClr val="bg1"/>
                </a:solidFill>
                <a:latin typeface="ヒラギノ丸ゴ Pro W4"/>
                <a:ea typeface="ヒラギノ丸ゴ Pro W4"/>
                <a:cs typeface="ヒラギノ丸ゴ Pro W4"/>
              </a:rPr>
              <a:t>国際的な学術的見識を広める</a:t>
            </a:r>
            <a:endParaRPr kumimoji="1" lang="ja-JP" altLang="en-US" dirty="0">
              <a:solidFill>
                <a:schemeClr val="bg1"/>
              </a:solidFill>
              <a:latin typeface="ヒラギノ丸ゴ Pro W4"/>
              <a:ea typeface="ヒラギノ丸ゴ Pro W4"/>
              <a:cs typeface="ヒラギノ丸ゴ Pro W4"/>
            </a:endParaRPr>
          </a:p>
        </p:txBody>
      </p:sp>
      <p:sp>
        <p:nvSpPr>
          <p:cNvPr id="11" name="テキスト ボックス 10"/>
          <p:cNvSpPr txBox="1"/>
          <p:nvPr/>
        </p:nvSpPr>
        <p:spPr>
          <a:xfrm>
            <a:off x="6444208" y="5229200"/>
            <a:ext cx="1008112" cy="1200329"/>
          </a:xfrm>
          <a:prstGeom prst="rect">
            <a:avLst/>
          </a:prstGeom>
          <a:noFill/>
        </p:spPr>
        <p:txBody>
          <a:bodyPr wrap="square" rtlCol="0">
            <a:spAutoFit/>
          </a:bodyPr>
          <a:lstStyle/>
          <a:p>
            <a:r>
              <a:rPr kumimoji="1" lang="ja-JP" altLang="en-US" dirty="0" smtClean="0">
                <a:latin typeface="ヒラギノ丸ゴ Pro W4"/>
                <a:ea typeface="ヒラギノ丸ゴ Pro W4"/>
                <a:cs typeface="ヒラギノ丸ゴ Pro W4"/>
              </a:rPr>
              <a:t>国際的ネットワークの構築</a:t>
            </a:r>
            <a:endParaRPr kumimoji="1" lang="ja-JP" altLang="en-US" dirty="0">
              <a:latin typeface="ヒラギノ丸ゴ Pro W4"/>
              <a:ea typeface="ヒラギノ丸ゴ Pro W4"/>
              <a:cs typeface="ヒラギノ丸ゴ Pro W4"/>
            </a:endParaRPr>
          </a:p>
        </p:txBody>
      </p:sp>
      <p:sp>
        <p:nvSpPr>
          <p:cNvPr id="2" name="テキスト ボックス 1"/>
          <p:cNvSpPr txBox="1"/>
          <p:nvPr/>
        </p:nvSpPr>
        <p:spPr>
          <a:xfrm>
            <a:off x="8279904" y="4797152"/>
            <a:ext cx="659155" cy="369332"/>
          </a:xfrm>
          <a:prstGeom prst="rect">
            <a:avLst/>
          </a:prstGeom>
          <a:noFill/>
        </p:spPr>
        <p:txBody>
          <a:bodyPr wrap="none" rtlCol="0">
            <a:spAutoFit/>
          </a:bodyPr>
          <a:lstStyle/>
          <a:p>
            <a:r>
              <a:rPr kumimoji="1" lang="ja-JP" altLang="en-US" dirty="0" smtClean="0">
                <a:latin typeface="ヒラギノ丸ゴ Pro W4"/>
                <a:ea typeface="ヒラギノ丸ゴ Pro W4"/>
                <a:cs typeface="ヒラギノ丸ゴ Pro W4"/>
              </a:rPr>
              <a:t>家族</a:t>
            </a:r>
            <a:endParaRPr kumimoji="1" lang="ja-JP" altLang="en-US" dirty="0">
              <a:latin typeface="ヒラギノ丸ゴ Pro W4"/>
              <a:ea typeface="ヒラギノ丸ゴ Pro W4"/>
              <a:cs typeface="ヒラギノ丸ゴ Pro W4"/>
            </a:endParaRPr>
          </a:p>
        </p:txBody>
      </p:sp>
      <p:cxnSp>
        <p:nvCxnSpPr>
          <p:cNvPr id="13" name="直線矢印コネクタ 12"/>
          <p:cNvCxnSpPr/>
          <p:nvPr/>
        </p:nvCxnSpPr>
        <p:spPr>
          <a:xfrm>
            <a:off x="7559824" y="5157192"/>
            <a:ext cx="144016" cy="36004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8" name="直線矢印コネクタ 17"/>
          <p:cNvCxnSpPr/>
          <p:nvPr/>
        </p:nvCxnSpPr>
        <p:spPr>
          <a:xfrm flipV="1">
            <a:off x="7919864" y="6093296"/>
            <a:ext cx="144016" cy="36004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 name="直線矢印コネクタ 19"/>
          <p:cNvCxnSpPr/>
          <p:nvPr/>
        </p:nvCxnSpPr>
        <p:spPr>
          <a:xfrm flipH="1">
            <a:off x="8351912" y="5157192"/>
            <a:ext cx="144016" cy="36004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744335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9D9D9"/>
        </a:solidFill>
        <a:ln>
          <a:noFill/>
        </a:ln>
      </a:spPr>
      <a:bodyPr rtlCol="0" anchor="ctr"/>
      <a:lstStyle>
        <a:defPPr algn="ctr">
          <a:defRPr kumimoji="1" sz="3200" dirty="0" smtClean="0">
            <a:solidFill>
              <a:srgbClr val="000000"/>
            </a:solidFill>
            <a:latin typeface="ヒラギノ丸ゴ Pro W4"/>
            <a:ea typeface="ヒラギノ丸ゴ Pro W4"/>
            <a:cs typeface="ヒラギノ丸ゴ Pro W4"/>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1522</TotalTime>
  <Words>2608</Words>
  <Application>Microsoft Macintosh PowerPoint</Application>
  <PresentationFormat>On-screen Show (4:3)</PresentationFormat>
  <Paragraphs>214</Paragraphs>
  <Slides>29</Slides>
  <Notes>0</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Office ​​テーマ</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Yoshida</dc:creator>
  <cp:lastModifiedBy>Natsuko Hamamura</cp:lastModifiedBy>
  <cp:revision>160</cp:revision>
  <cp:lastPrinted>2015-02-12T07:37:32Z</cp:lastPrinted>
  <dcterms:created xsi:type="dcterms:W3CDTF">2015-02-18T03:33:43Z</dcterms:created>
  <dcterms:modified xsi:type="dcterms:W3CDTF">2015-02-18T03:35:04Z</dcterms:modified>
</cp:coreProperties>
</file>