
<file path=[Content_Types].xml><?xml version="1.0" encoding="utf-8"?>
<Types xmlns="http://schemas.openxmlformats.org/package/2006/content-types">
  <Override PartName="/ppt/charts/chart30.xml" ContentType="application/vnd.openxmlformats-officedocument.drawingml.chart+xml"/>
  <Default Extension="rels" ContentType="application/vnd.openxmlformats-package.relationships+xml"/>
  <Override PartName="/ppt/slides/slide14.xml" ContentType="application/vnd.openxmlformats-officedocument.presentationml.slide+xml"/>
  <Override PartName="/ppt/charts/chart22.xml" ContentType="application/vnd.openxmlformats-officedocument.drawingml.chart+xml"/>
  <Default Extension="xlsx" ContentType="application/vnd.openxmlformats-officedocument.spreadsheetml.sheet"/>
  <Default Extension="xml" ContentType="application/xml"/>
  <Override PartName="/ppt/tableStyles.xml" ContentType="application/vnd.openxmlformats-officedocument.presentationml.tableStyles+xml"/>
  <Override PartName="/ppt/notesSlides/notesSlide1.xml" ContentType="application/vnd.openxmlformats-officedocument.presentationml.notesSlide+xml"/>
  <Override PartName="/ppt/charts/chart5.xml" ContentType="application/vnd.openxmlformats-officedocument.drawingml.chart+xml"/>
  <Override PartName="/ppt/charts/chart36.xml" ContentType="application/vnd.openxmlformats-officedocument.drawingml.chart+xml"/>
  <Override PartName="/ppt/slides/slide21.xml" ContentType="application/vnd.openxmlformats-officedocument.presentationml.slide+xml"/>
  <Override PartName="/ppt/charts/chart19.xml" ContentType="application/vnd.openxmlformats-officedocument.drawingml.chart+xml"/>
  <Override PartName="/ppt/slides/slide5.xml" ContentType="application/vnd.openxmlformats-officedocument.presentationml.slide+xml"/>
  <Override PartName="/ppt/slideLayouts/slideLayout5.xml" ContentType="application/vnd.openxmlformats-officedocument.presentationml.slideLayout+xml"/>
  <Override PartName="/ppt/charts/chart12.xml" ContentType="application/vnd.openxmlformats-officedocument.drawingml.chart+xml"/>
  <Override PartName="/ppt/charts/chart28.xml" ContentType="application/vnd.openxmlformats-officedocument.drawingml.chart+xml"/>
  <Override PartName="/ppt/slides/slide13.xml" ContentType="application/vnd.openxmlformats-officedocument.presentationml.slide+xml"/>
  <Override PartName="/ppt/slideMasters/slideMaster1.xml" ContentType="application/vnd.openxmlformats-officedocument.presentationml.slideMaster+xml"/>
  <Override PartName="/ppt/charts/chart21.xml" ContentType="application/vnd.openxmlformats-officedocument.drawingml.chart+xml"/>
  <Override PartName="/docProps/core.xml" ContentType="application/vnd.openxmlformats-package.core-properties+xml"/>
  <Override PartName="/ppt/notesSlides/notesSlide7.xml" ContentType="application/vnd.openxmlformats-officedocument.presentationml.notesSlide+xml"/>
  <Override PartName="/ppt/slides/slide27.xml" ContentType="application/vnd.openxmlformats-officedocument.presentationml.slide+xml"/>
  <Override PartName="/ppt/charts/chart4.xml" ContentType="application/vnd.openxmlformats-officedocument.drawingml.chart+xml"/>
  <Override PartName="/ppt/charts/chart35.xml" ContentType="application/vnd.openxmlformats-officedocument.drawingml.chart+xml"/>
  <Override PartName="/ppt/slides/slide20.xml" ContentType="application/vnd.openxmlformats-officedocument.presentationml.slide+xml"/>
  <Override PartName="/ppt/charts/chart18.xml" ContentType="application/vnd.openxmlformats-officedocument.drawingml.chart+xml"/>
  <Override PartName="/ppt/slides/slide4.xml" ContentType="application/vnd.openxmlformats-officedocument.presentationml.slide+xml"/>
  <Override PartName="/ppt/slides/slide19.xml" ContentType="application/vnd.openxmlformats-officedocument.presentationml.slide+xml"/>
  <Override PartName="/ppt/charts/chart11.xml" ContentType="application/vnd.openxmlformats-officedocument.drawingml.chart+xml"/>
  <Override PartName="/ppt/charts/chart27.xml" ContentType="application/vnd.openxmlformats-officedocument.drawingml.chart+xml"/>
  <Override PartName="/ppt/slideLayouts/slideLayout4.xml" ContentType="application/vnd.openxmlformats-officedocument.presentationml.slideLayout+xml"/>
  <Override PartName="/ppt/slides/slide12.xml" ContentType="application/vnd.openxmlformats-officedocument.presentationml.slide+xml"/>
  <Override PartName="/ppt/charts/chart20.xml" ContentType="application/vnd.openxmlformats-officedocument.drawingml.chart+xml"/>
  <Override PartName="/ppt/notesSlides/notesSlide6.xml" ContentType="application/vnd.openxmlformats-officedocument.presentationml.notesSlide+xml"/>
  <Override PartName="/ppt/presProps.xml" ContentType="application/vnd.openxmlformats-officedocument.presentationml.presProps+xml"/>
  <Override PartName="/ppt/slides/slide26.xml" ContentType="application/vnd.openxmlformats-officedocument.presentationml.slide+xml"/>
  <Override PartName="/ppt/charts/chart3.xml" ContentType="application/vnd.openxmlformats-officedocument.drawingml.chart+xml"/>
  <Override PartName="/ppt/charts/chart34.xml" ContentType="application/vnd.openxmlformats-officedocument.drawingml.chart+xml"/>
  <Override PartName="/ppt/charts/chart17.xml" ContentType="application/vnd.openxmlformats-officedocument.drawingml.chart+xml"/>
  <Override PartName="/ppt/slides/slide3.xml" ContentType="application/vnd.openxmlformats-officedocument.presentationml.slide+xml"/>
  <Override PartName="/ppt/slides/slide18.xml" ContentType="application/vnd.openxmlformats-officedocument.presentationml.slide+xml"/>
  <Override PartName="/ppt/charts/chart10.xml" ContentType="application/vnd.openxmlformats-officedocument.drawingml.chart+xml"/>
  <Override PartName="/ppt/slideLayouts/slideLayout3.xml" ContentType="application/vnd.openxmlformats-officedocument.presentationml.slideLayout+xml"/>
  <Override PartName="/ppt/charts/chart26.xml" ContentType="application/vnd.openxmlformats-officedocument.drawingml.chart+xml"/>
  <Override PartName="/ppt/slides/slide11.xml" ContentType="application/vnd.openxmlformats-officedocument.presentationml.slide+xml"/>
  <Override PartName="/ppt/notesSlides/notesSlide5.xml" ContentType="application/vnd.openxmlformats-officedocument.presentationml.notesSlide+xml"/>
  <Override PartName="/ppt/charts/chart9.xml" ContentType="application/vnd.openxmlformats-officedocument.drawingml.chart+xml"/>
  <Override PartName="/ppt/slides/slide25.xml" ContentType="application/vnd.openxmlformats-officedocument.presentationml.slide+xml"/>
  <Override PartName="/ppt/charts/chart2.xml" ContentType="application/vnd.openxmlformats-officedocument.drawingml.chart+xml"/>
  <Override PartName="/ppt/charts/chart33.xml" ContentType="application/vnd.openxmlformats-officedocument.drawingml.chart+xml"/>
  <Override PartName="/ppt/slides/slide9.xml" ContentType="application/vnd.openxmlformats-officedocument.presentationml.slide+xml"/>
  <Override PartName="/ppt/slideLayouts/slideLayout9.xml" ContentType="application/vnd.openxmlformats-officedocument.presentationml.slideLayout+xml"/>
  <Override PartName="/ppt/charts/chart16.xml" ContentType="application/vnd.openxmlformats-officedocument.drawingml.chart+xml"/>
  <Override PartName="/ppt/slides/slide2.xml" ContentType="application/vnd.openxmlformats-officedocument.presentationml.slide+xml"/>
  <Override PartName="/ppt/slideLayouts/slideLayout2.xml" ContentType="application/vnd.openxmlformats-officedocument.presentationml.slideLayout+xml"/>
  <Override PartName="/ppt/slides/slide17.xml" ContentType="application/vnd.openxmlformats-officedocument.presentationml.slide+xml"/>
  <Override PartName="/ppt/charts/chart25.xml" ContentType="application/vnd.openxmlformats-officedocument.drawingml.chart+xml"/>
  <Override PartName="/ppt/slides/slide10.xml" ContentType="application/vnd.openxmlformats-officedocument.presentationml.slide+xml"/>
  <Override PartName="/docProps/app.xml" ContentType="application/vnd.openxmlformats-officedocument.extended-properties+xml"/>
  <Override PartName="/ppt/notesSlides/notesSlide4.xml" ContentType="application/vnd.openxmlformats-officedocument.presentationml.notesSlide+xml"/>
  <Override PartName="/ppt/charts/chart8.xml" ContentType="application/vnd.openxmlformats-officedocument.drawingml.chart+xml"/>
  <Override PartName="/ppt/slides/slide24.xml" ContentType="application/vnd.openxmlformats-officedocument.presentationml.slide+xml"/>
  <Override PartName="/ppt/charts/chart1.xml" ContentType="application/vnd.openxmlformats-officedocument.drawingml.chart+xml"/>
  <Override PartName="/ppt/charts/chart32.xml" ContentType="application/vnd.openxmlformats-officedocument.drawingml.chart+xml"/>
  <Override PartName="/ppt/slides/slide8.xml" ContentType="application/vnd.openxmlformats-officedocument.presentationml.slide+xml"/>
  <Override PartName="/ppt/slideLayouts/slideLayout8.xml" ContentType="application/vnd.openxmlformats-officedocument.presentationml.slideLayout+xml"/>
  <Override PartName="/ppt/charts/chart15.xml" ContentType="application/vnd.openxmlformats-officedocument.drawingml.chart+xml"/>
  <Override PartName="/ppt/slides/slide1.xml" ContentType="application/vnd.openxmlformats-officedocument.presentationml.slide+xml"/>
  <Override PartName="/ppt/slideLayouts/slideLayout1.xml" ContentType="application/vnd.openxmlformats-officedocument.presentationml.slideLayout+xml"/>
  <Override PartName="/ppt/slides/slide16.xml" ContentType="application/vnd.openxmlformats-officedocument.presentationml.slide+xml"/>
  <Override PartName="/ppt/charts/chart24.xml" ContentType="application/vnd.openxmlformats-officedocument.drawingml.chart+xml"/>
  <Override PartName="/ppt/viewProps.xml" ContentType="application/vnd.openxmlformats-officedocument.presentationml.viewProps+xml"/>
  <Default Extension="jpeg" ContentType="image/jpeg"/>
  <Override PartName="/ppt/notesSlides/notesSlide3.xml" ContentType="application/vnd.openxmlformats-officedocument.presentationml.notesSlide+xml"/>
  <Override PartName="/ppt/charts/chart7.xml" ContentType="application/vnd.openxmlformats-officedocument.drawingml.chart+xml"/>
  <Override PartName="/ppt/theme/theme2.xml" ContentType="application/vnd.openxmlformats-officedocument.theme+xml"/>
  <Override PartName="/ppt/slideLayouts/slideLayout11.xml" ContentType="application/vnd.openxmlformats-officedocument.presentationml.slideLayout+xml"/>
  <Override PartName="/ppt/slides/slide23.xml" ContentType="application/vnd.openxmlformats-officedocument.presentationml.slide+xml"/>
  <Override PartName="/ppt/charts/chart31.xml" ContentType="application/vnd.openxmlformats-officedocument.drawingml.chart+xml"/>
  <Override PartName="/ppt/slides/slide7.xml" ContentType="application/vnd.openxmlformats-officedocument.presentationml.slide+xml"/>
  <Override PartName="/ppt/slideLayouts/slideLayout7.xml" ContentType="application/vnd.openxmlformats-officedocument.presentationml.slideLayout+xml"/>
  <Override PartName="/ppt/charts/chart14.xml" ContentType="application/vnd.openxmlformats-officedocument.drawingml.chart+xml"/>
  <Override PartName="/ppt/notesMasters/notesMaster1.xml" ContentType="application/vnd.openxmlformats-officedocument.presentationml.notesMaster+xml"/>
  <Override PartName="/ppt/slides/slide15.xml" ContentType="application/vnd.openxmlformats-officedocument.presentationml.slide+xml"/>
  <Override PartName="/ppt/charts/chart23.xml" ContentType="application/vnd.openxmlformats-officedocument.drawingml.chart+xml"/>
  <Override PartName="/ppt/notesSlides/notesSlide2.xml" ContentType="application/vnd.openxmlformats-officedocument.presentationml.notesSlide+xml"/>
  <Override PartName="/ppt/charts/chart6.xml" ContentType="application/vnd.openxmlformats-officedocument.drawingml.chart+xml"/>
  <Override PartName="/ppt/theme/theme1.xml" ContentType="application/vnd.openxmlformats-officedocument.theme+xml"/>
  <Override PartName="/ppt/slides/slide22.xml" ContentType="application/vnd.openxmlformats-officedocument.presentationml.slide+xml"/>
  <Override PartName="/ppt/presentation.xml" ContentType="application/vnd.openxmlformats-officedocument.presentationml.presentation.main+xml"/>
  <Override PartName="/ppt/slideLayouts/slideLayout10.xml" ContentType="application/vnd.openxmlformats-officedocument.presentationml.slideLayout+xml"/>
  <Override PartName="/ppt/slides/slide6.xml" ContentType="application/vnd.openxmlformats-officedocument.presentationml.slide+xml"/>
  <Default Extension="bin" ContentType="application/vnd.openxmlformats-officedocument.presentationml.printerSettings"/>
  <Override PartName="/ppt/slideLayouts/slideLayout6.xml" ContentType="application/vnd.openxmlformats-officedocument.presentationml.slideLayout+xml"/>
  <Override PartName="/ppt/charts/chart13.xml" ContentType="application/vnd.openxmlformats-officedocument.drawingml.chart+xml"/>
  <Override PartName="/ppt/charts/chart29.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29"/>
  </p:notesMasterIdLst>
  <p:sldIdLst>
    <p:sldId id="257" r:id="rId2"/>
    <p:sldId id="262" r:id="rId3"/>
    <p:sldId id="269" r:id="rId4"/>
    <p:sldId id="265" r:id="rId5"/>
    <p:sldId id="266" r:id="rId6"/>
    <p:sldId id="267" r:id="rId7"/>
    <p:sldId id="270" r:id="rId8"/>
    <p:sldId id="273" r:id="rId9"/>
    <p:sldId id="272" r:id="rId10"/>
    <p:sldId id="256" r:id="rId11"/>
    <p:sldId id="268" r:id="rId12"/>
    <p:sldId id="275" r:id="rId13"/>
    <p:sldId id="276" r:id="rId14"/>
    <p:sldId id="277" r:id="rId15"/>
    <p:sldId id="278" r:id="rId16"/>
    <p:sldId id="279" r:id="rId17"/>
    <p:sldId id="280" r:id="rId18"/>
    <p:sldId id="281" r:id="rId19"/>
    <p:sldId id="283" r:id="rId20"/>
    <p:sldId id="282" r:id="rId21"/>
    <p:sldId id="284" r:id="rId22"/>
    <p:sldId id="292" r:id="rId23"/>
    <p:sldId id="297" r:id="rId24"/>
    <p:sldId id="295" r:id="rId25"/>
    <p:sldId id="296" r:id="rId26"/>
    <p:sldId id="293" r:id="rId27"/>
    <p:sldId id="298" r:id="rId2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clrMru>
    <a:srgbClr val="CC0066"/>
    <a:srgbClr val="0000FF"/>
  </p:clrMru>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4214" autoAdjust="0"/>
    <p:restoredTop sz="99554" autoAdjust="0"/>
  </p:normalViewPr>
  <p:slideViewPr>
    <p:cSldViewPr showGuides="1">
      <p:cViewPr>
        <p:scale>
          <a:sx n="100" d="100"/>
          <a:sy n="100" d="100"/>
        </p:scale>
        <p:origin x="-2408" y="-1312"/>
      </p:cViewPr>
      <p:guideLst>
        <p:guide orient="horz" pos="255"/>
        <p:guide pos="1791"/>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harts/_rels/chart1.xml.rels><?xml version="1.0" encoding="UTF-8" standalone="yes"?>
<Relationships xmlns="http://schemas.openxmlformats.org/package/2006/relationships"><Relationship Id="rId1" Type="http://schemas.openxmlformats.org/officeDocument/2006/relationships/oleObject" Target="file:///C:\Users\Naoko%20Yoshida\Desktop\&#22899;&#24615;&#12450;&#12531;&#12465;&#12540;&#12488;\&#12450;&#12531;&#12465;&#12540;&#12488;&#38598;&#35336;JSMEQ7-23%20(2).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Naoko%20Yoshida\Desktop\&#22899;&#24615;&#12450;&#12531;&#12465;&#12540;&#12488;\&#12450;&#12531;&#12465;&#12540;&#12488;&#38598;&#35336;JSMEQ7-23%20(2).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Naoko%20Yoshida\Desktop\&#22899;&#24615;&#12450;&#12531;&#12465;&#12540;&#12488;\&#12450;&#12531;&#12465;&#12540;&#12488;&#38598;&#35336;JSMEQ7-23%20(2).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Naoko%20Yoshida\Desktop\&#22899;&#24615;&#12450;&#12531;&#12465;&#12540;&#12488;\&#12450;&#12531;&#12465;&#12540;&#12488;&#38598;&#35336;JSMEQ7-23%20(2).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Naoko%20Yoshida\Desktop\&#22899;&#24615;&#12450;&#12531;&#12465;&#12540;&#12488;\&#12450;&#12531;&#12465;&#12540;&#12488;&#38598;&#35336;JSMEQ7-23%20(2).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Naoko%20Yoshida\Desktop\&#22899;&#24615;&#12450;&#12531;&#12465;&#12540;&#12488;\&#12450;&#12531;&#12465;&#12540;&#12488;&#38598;&#35336;JSMEQ7-23%20(2).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Naoko%20Yoshida\Desktop\&#22899;&#24615;&#12450;&#12531;&#12465;&#12540;&#12488;\&#12450;&#12531;&#12465;&#12540;&#12488;&#38598;&#35336;JSMEQ7-23%20(2).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Users\Naoko%20Yoshida\Desktop\&#22899;&#24615;&#12450;&#12531;&#12465;&#12540;&#12488;\&#12450;&#12531;&#12465;&#12540;&#12488;&#38598;&#35336;JSMEQ7-23%20(2).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Users\Naoko%20Yoshida\Desktop\&#22899;&#24615;&#12450;&#12531;&#12465;&#12540;&#12488;\&#12450;&#12531;&#12465;&#12540;&#12488;&#38598;&#35336;JSMEQ7-23%20(2).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Users\Naoko%20Yoshida\Desktop\&#22899;&#24615;&#12450;&#12531;&#12465;&#12540;&#12488;\&#12450;&#12531;&#12465;&#12540;&#12488;&#38598;&#35336;JSMEQ7-23%20(2).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C:\Users\Naoko%20Yoshida\Desktop\&#22899;&#24615;&#12450;&#12531;&#12465;&#12540;&#12488;\&#12450;&#12531;&#12465;&#12540;&#12488;&#38598;&#35336;JSMEQ7-23%20(2).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Naoko%20Yoshida\Desktop\&#22899;&#24615;&#12450;&#12531;&#12465;&#12540;&#12488;\&#12450;&#12531;&#12465;&#12540;&#12488;&#38598;&#35336;JSMEQ7-23%20(2).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C:\Users\Naoko%20Yoshida\Desktop\&#22899;&#24615;&#12450;&#12531;&#12465;&#12540;&#12488;\&#12450;&#12531;&#12465;&#12540;&#12488;&#38598;&#35336;JSMEQ7-23%20(2).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C:\Users\Naoko%20Yoshida\Desktop\&#22899;&#24615;&#12450;&#12531;&#12465;&#12540;&#12488;\&#12450;&#12531;&#12465;&#12540;&#12488;&#38598;&#35336;JSMEQ7-23%20(2).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file:///C:\Users\Naoko%20Yoshida\Desktop\&#22899;&#24615;&#12450;&#12531;&#12465;&#12540;&#12488;\&#12450;&#12531;&#12465;&#12540;&#12488;&#38598;&#35336;JSMEQ7-23%20(2).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file:///C:\Users\Naoko%20Yoshida\Desktop\&#22899;&#24615;&#12450;&#12531;&#12465;&#12540;&#12488;\&#12450;&#12531;&#12465;&#12540;&#12488;&#38598;&#35336;JSMEQ7-23%20(2).xlsx"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file:///C:\Users\Naoko%20Yoshida\Desktop\&#22899;&#24615;&#12450;&#12531;&#12465;&#12540;&#12488;\&#12450;&#12531;&#12465;&#12540;&#12488;&#38598;&#35336;JSMEQ7-23%20(2).xlsx" TargetMode="External"/></Relationships>
</file>

<file path=ppt/charts/_rels/chart25.xml.rels><?xml version="1.0" encoding="UTF-8" standalone="yes"?>
<Relationships xmlns="http://schemas.openxmlformats.org/package/2006/relationships"><Relationship Id="rId1" Type="http://schemas.openxmlformats.org/officeDocument/2006/relationships/oleObject" Target="file:///C:\Users\Naoko%20Yoshida\Desktop\&#22899;&#24615;&#12450;&#12531;&#12465;&#12540;&#12488;\&#12450;&#12531;&#12465;&#12540;&#12488;&#38598;&#35336;JSMEQ7-23%20(2).xlsx" TargetMode="External"/></Relationships>
</file>

<file path=ppt/charts/_rels/chart26.xml.rels><?xml version="1.0" encoding="UTF-8" standalone="yes"?>
<Relationships xmlns="http://schemas.openxmlformats.org/package/2006/relationships"><Relationship Id="rId1" Type="http://schemas.openxmlformats.org/officeDocument/2006/relationships/oleObject" Target="file:///C:\Users\Naoko%20Yoshida\Desktop\&#22899;&#24615;&#12450;&#12531;&#12465;&#12540;&#12488;\&#12450;&#12531;&#12465;&#12540;&#12488;&#38598;&#35336;JSMEQ7-23%20(2).xlsx" TargetMode="External"/></Relationships>
</file>

<file path=ppt/charts/_rels/chart27.xml.rels><?xml version="1.0" encoding="UTF-8" standalone="yes"?>
<Relationships xmlns="http://schemas.openxmlformats.org/package/2006/relationships"><Relationship Id="rId1" Type="http://schemas.openxmlformats.org/officeDocument/2006/relationships/oleObject" Target="file:///C:\Users\Naoko%20Yoshida\Desktop\&#22899;&#24615;&#12450;&#12531;&#12465;&#12540;&#12488;\&#12450;&#12531;&#12465;&#12540;&#12488;&#38598;&#35336;JSMEQ7-23%20(2).xlsx" TargetMode="External"/></Relationships>
</file>

<file path=ppt/charts/_rels/chart28.xml.rels><?xml version="1.0" encoding="UTF-8" standalone="yes"?>
<Relationships xmlns="http://schemas.openxmlformats.org/package/2006/relationships"><Relationship Id="rId1" Type="http://schemas.openxmlformats.org/officeDocument/2006/relationships/oleObject" Target="file:///C:\Users\Naoko%20Yoshida\Desktop\&#22899;&#24615;&#12450;&#12531;&#12465;&#12540;&#12488;\&#12450;&#12531;&#12465;&#12540;&#12488;&#38598;&#35336;JSMEQ7-23%20(2).xlsx" TargetMode="External"/></Relationships>
</file>

<file path=ppt/charts/_rels/chart29.xml.rels><?xml version="1.0" encoding="UTF-8" standalone="yes"?>
<Relationships xmlns="http://schemas.openxmlformats.org/package/2006/relationships"><Relationship Id="rId1" Type="http://schemas.openxmlformats.org/officeDocument/2006/relationships/oleObject" Target="file:///C:\Users\Naoko%20Yoshida\Desktop\&#22899;&#24615;&#12450;&#12531;&#12465;&#12540;&#12488;\&#12450;&#12531;&#12465;&#12540;&#12488;&#38598;&#35336;JSMEQ7-23%20(2).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Naoko%20Yoshida\Desktop\&#22899;&#24615;&#12450;&#12531;&#12465;&#12540;&#12488;\&#12450;&#12531;&#12465;&#12540;&#12488;&#38598;&#35336;JSMEQ7-23%20(2).xlsx" TargetMode="External"/></Relationships>
</file>

<file path=ppt/charts/_rels/chart30.xml.rels><?xml version="1.0" encoding="UTF-8" standalone="yes"?>
<Relationships xmlns="http://schemas.openxmlformats.org/package/2006/relationships"><Relationship Id="rId1" Type="http://schemas.openxmlformats.org/officeDocument/2006/relationships/oleObject" Target="file:///C:\Users\Naoko%20Yoshida\Desktop\&#22899;&#24615;&#12450;&#12531;&#12465;&#12540;&#12488;\&#12450;&#12531;&#12465;&#12540;&#12488;&#38598;&#35336;JSMEQ7-23%20(2).xlsx" TargetMode="External"/></Relationships>
</file>

<file path=ppt/charts/_rels/chart31.xml.rels><?xml version="1.0" encoding="UTF-8" standalone="yes"?>
<Relationships xmlns="http://schemas.openxmlformats.org/package/2006/relationships"><Relationship Id="rId1" Type="http://schemas.openxmlformats.org/officeDocument/2006/relationships/oleObject" Target="file:///C:\Users\Naoko%20Yoshida\Desktop\&#22899;&#24615;&#12450;&#12531;&#12465;&#12540;&#12488;\&#12450;&#12531;&#12465;&#12540;&#12488;&#38598;&#35336;JSMEQ7-23%20(2).xlsx" TargetMode="External"/></Relationships>
</file>

<file path=ppt/charts/_rels/chart32.xml.rels><?xml version="1.0" encoding="UTF-8" standalone="yes"?>
<Relationships xmlns="http://schemas.openxmlformats.org/package/2006/relationships"><Relationship Id="rId1" Type="http://schemas.openxmlformats.org/officeDocument/2006/relationships/oleObject" Target="file:///C:\Users\Naoko%20Yoshida\Desktop\&#22899;&#24615;&#12450;&#12531;&#12465;&#12540;&#12488;\&#12450;&#12531;&#12465;&#12540;&#12488;&#38598;&#35336;JSMEQ7-23%20(2).xlsx" TargetMode="External"/></Relationships>
</file>

<file path=ppt/charts/_rels/chart33.xml.rels><?xml version="1.0" encoding="UTF-8" standalone="yes"?>
<Relationships xmlns="http://schemas.openxmlformats.org/package/2006/relationships"><Relationship Id="rId1" Type="http://schemas.openxmlformats.org/officeDocument/2006/relationships/oleObject" Target="file:///C:\Users\Naoko%20Yoshida\Desktop\&#22899;&#24615;&#12450;&#12531;&#12465;&#12540;&#12488;\&#12450;&#12531;&#12465;&#12540;&#12488;&#38598;&#35336;JSMEQ7-23%20(2).xlsx" TargetMode="External"/></Relationships>
</file>

<file path=ppt/charts/_rels/chart34.xml.rels><?xml version="1.0" encoding="UTF-8" standalone="yes"?>
<Relationships xmlns="http://schemas.openxmlformats.org/package/2006/relationships"><Relationship Id="rId1" Type="http://schemas.openxmlformats.org/officeDocument/2006/relationships/oleObject" Target="file:///C:\Users\Naoko%20Yoshida\Desktop\&#22899;&#24615;&#12450;&#12531;&#12465;&#12540;&#12488;\&#12450;&#12531;&#12465;&#12540;&#12488;&#38598;&#35336;JSMEQ7-23%20(2).xlsx" TargetMode="External"/></Relationships>
</file>

<file path=ppt/charts/_rels/chart35.xml.rels><?xml version="1.0" encoding="UTF-8" standalone="yes"?>
<Relationships xmlns="http://schemas.openxmlformats.org/package/2006/relationships"><Relationship Id="rId1" Type="http://schemas.openxmlformats.org/officeDocument/2006/relationships/oleObject" Target="file:///C:\Users\Naoko%20Yoshida\Desktop\&#22899;&#24615;&#12450;&#12531;&#12465;&#12540;&#12488;\&#12450;&#12531;&#12465;&#12540;&#12488;&#38598;&#35336;JSMEQ7-23%20(2).xlsx" TargetMode="External"/></Relationships>
</file>

<file path=ppt/charts/_rels/chart36.xml.rels><?xml version="1.0" encoding="UTF-8" standalone="yes"?>
<Relationships xmlns="http://schemas.openxmlformats.org/package/2006/relationships"><Relationship Id="rId1" Type="http://schemas.openxmlformats.org/officeDocument/2006/relationships/oleObject" Target="file:///C:\Users\Naoko%20Yoshida\Desktop\&#22899;&#24615;&#12450;&#12531;&#12465;&#12540;&#12488;\&#12450;&#12531;&#12465;&#12540;&#12488;.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Naoko%20Yoshida\Desktop\&#22899;&#24615;&#12450;&#12531;&#12465;&#12540;&#12488;\&#12450;&#12531;&#12465;&#12540;&#12488;&#38598;&#35336;JSMEQ7-23%20(2).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Naoko%20Yoshida\Desktop\&#22899;&#24615;&#12450;&#12531;&#12465;&#12540;&#12488;\&#12450;&#12531;&#12465;&#12540;&#12488;&#38598;&#35336;JSMEQ7-23%20(2).xlsx" TargetMode="External"/></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7.xml.rels><?xml version="1.0" encoding="UTF-8" standalone="yes"?>
<Relationships xmlns="http://schemas.openxmlformats.org/package/2006/relationships"><Relationship Id="rId1" Type="http://schemas.openxmlformats.org/officeDocument/2006/relationships/oleObject" Target="file:///C:\Users\Naoko%20Yoshida\Desktop\&#22899;&#24615;&#12450;&#12531;&#12465;&#12540;&#12488;\&#12450;&#12531;&#12465;&#12540;&#12488;&#38598;&#35336;JSMEQ7-23%20(2).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Naoko%20Yoshida\Desktop\&#22899;&#24615;&#12450;&#12531;&#12465;&#12540;&#12488;\&#12450;&#12531;&#12465;&#12540;&#12488;&#38598;&#35336;JSMEQ7-23%20(2).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Naoko%20Yoshida\Desktop\&#22899;&#24615;&#12450;&#12531;&#12465;&#12540;&#12488;\&#12450;&#12531;&#12465;&#12540;&#12488;&#38598;&#35336;JSMEQ7-23%20(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21"/>
  <c:chart>
    <c:plotArea>
      <c:layout>
        <c:manualLayout>
          <c:layoutTarget val="inner"/>
          <c:xMode val="edge"/>
          <c:yMode val="edge"/>
          <c:x val="0.0916593034801688"/>
          <c:y val="0.175647150316631"/>
          <c:w val="0.720940945797689"/>
          <c:h val="0.74419710533955"/>
        </c:manualLayout>
      </c:layout>
      <c:pieChart>
        <c:varyColors val="1"/>
        <c:ser>
          <c:idx val="0"/>
          <c:order val="0"/>
          <c:dLbls>
            <c:txPr>
              <a:bodyPr/>
              <a:lstStyle/>
              <a:p>
                <a:pPr>
                  <a:defRPr lang="ja-JP"/>
                </a:pPr>
                <a:endParaRPr lang="en-US"/>
              </a:p>
            </c:txPr>
            <c:showVal val="1"/>
            <c:showLeaderLines val="1"/>
          </c:dLbls>
          <c:cat>
            <c:strRef>
              <c:f>'Q1-３'!$I$7:$I$8</c:f>
              <c:strCache>
                <c:ptCount val="2"/>
                <c:pt idx="0">
                  <c:v>学会員</c:v>
                </c:pt>
                <c:pt idx="1">
                  <c:v>非学会員</c:v>
                </c:pt>
              </c:strCache>
            </c:strRef>
          </c:cat>
          <c:val>
            <c:numRef>
              <c:f>'Q1-３'!$J$7:$J$8</c:f>
              <c:numCache>
                <c:formatCode>General</c:formatCode>
                <c:ptCount val="2"/>
                <c:pt idx="0">
                  <c:v>75.0</c:v>
                </c:pt>
                <c:pt idx="1">
                  <c:v>9.0</c:v>
                </c:pt>
              </c:numCache>
            </c:numRef>
          </c:val>
        </c:ser>
        <c:firstSliceAng val="0"/>
      </c:pieChart>
    </c:plotArea>
    <c:legend>
      <c:legendPos val="r"/>
      <c:layout>
        <c:manualLayout>
          <c:xMode val="edge"/>
          <c:yMode val="edge"/>
          <c:x val="0.52977012970781"/>
          <c:y val="0.0405506019044479"/>
          <c:w val="0.420626006832574"/>
          <c:h val="0.147659444649519"/>
        </c:manualLayout>
      </c:layout>
      <c:txPr>
        <a:bodyPr/>
        <a:lstStyle/>
        <a:p>
          <a:pPr>
            <a:defRPr lang="ja-JP"/>
          </a:pPr>
          <a:endParaRPr lang="en-US"/>
        </a:p>
      </c:txPr>
    </c:legend>
    <c:plotVisOnly val="1"/>
    <c:dispBlanksAs val="zero"/>
  </c:chart>
  <c:txPr>
    <a:bodyPr/>
    <a:lstStyle/>
    <a:p>
      <a:pPr>
        <a:defRPr sz="1800">
          <a:latin typeface="AR P丸ゴシック体E" pitchFamily="50" charset="-128"/>
          <a:ea typeface="AR P丸ゴシック体E" pitchFamily="50" charset="-128"/>
        </a:defRPr>
      </a:pPr>
      <a:endParaRPr lang="en-US"/>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style val="26"/>
  <c:chart>
    <c:plotArea>
      <c:layout>
        <c:manualLayout>
          <c:layoutTarget val="inner"/>
          <c:xMode val="edge"/>
          <c:yMode val="edge"/>
          <c:x val="0.126195601512493"/>
          <c:y val="0.0175848906615133"/>
          <c:w val="0.838663352502248"/>
          <c:h val="0.605198111207774"/>
        </c:manualLayout>
      </c:layout>
      <c:barChart>
        <c:barDir val="col"/>
        <c:grouping val="clustered"/>
        <c:ser>
          <c:idx val="0"/>
          <c:order val="0"/>
          <c:tx>
            <c:strRef>
              <c:f>'Q1-３済'!$BI$11</c:f>
              <c:strCache>
                <c:ptCount val="1"/>
                <c:pt idx="0">
                  <c:v>男性</c:v>
                </c:pt>
              </c:strCache>
            </c:strRef>
          </c:tx>
          <c:cat>
            <c:strRef>
              <c:f>'Q1-３済'!$BH$12:$BH$16</c:f>
              <c:strCache>
                <c:ptCount val="5"/>
                <c:pt idx="0">
                  <c:v>9-1件応募した	</c:v>
                </c:pt>
                <c:pt idx="1">
                  <c:v>19-10件応募した　</c:v>
                </c:pt>
                <c:pt idx="2">
                  <c:v>29-20件応募した　</c:v>
                </c:pt>
                <c:pt idx="3">
                  <c:v>30以上件応募した　</c:v>
                </c:pt>
                <c:pt idx="4">
                  <c:v>未回答</c:v>
                </c:pt>
              </c:strCache>
            </c:strRef>
          </c:cat>
          <c:val>
            <c:numRef>
              <c:f>'Q1-３済'!$BI$12:$BI$16</c:f>
              <c:numCache>
                <c:formatCode>General</c:formatCode>
                <c:ptCount val="5"/>
                <c:pt idx="0">
                  <c:v>33.0</c:v>
                </c:pt>
                <c:pt idx="1">
                  <c:v>5.0</c:v>
                </c:pt>
                <c:pt idx="2">
                  <c:v>2.0</c:v>
                </c:pt>
                <c:pt idx="3">
                  <c:v>2.0</c:v>
                </c:pt>
                <c:pt idx="4">
                  <c:v>10.0</c:v>
                </c:pt>
              </c:numCache>
            </c:numRef>
          </c:val>
        </c:ser>
        <c:ser>
          <c:idx val="1"/>
          <c:order val="1"/>
          <c:tx>
            <c:strRef>
              <c:f>'Q1-３済'!$BJ$11</c:f>
              <c:strCache>
                <c:ptCount val="1"/>
                <c:pt idx="0">
                  <c:v>女性</c:v>
                </c:pt>
              </c:strCache>
            </c:strRef>
          </c:tx>
          <c:cat>
            <c:strRef>
              <c:f>'Q1-３済'!$BH$12:$BH$16</c:f>
              <c:strCache>
                <c:ptCount val="5"/>
                <c:pt idx="0">
                  <c:v>9-1件応募した	</c:v>
                </c:pt>
                <c:pt idx="1">
                  <c:v>19-10件応募した　</c:v>
                </c:pt>
                <c:pt idx="2">
                  <c:v>29-20件応募した　</c:v>
                </c:pt>
                <c:pt idx="3">
                  <c:v>30以上件応募した　</c:v>
                </c:pt>
                <c:pt idx="4">
                  <c:v>未回答</c:v>
                </c:pt>
              </c:strCache>
            </c:strRef>
          </c:cat>
          <c:val>
            <c:numRef>
              <c:f>'Q1-３済'!$BJ$12:$BJ$16</c:f>
              <c:numCache>
                <c:formatCode>General</c:formatCode>
                <c:ptCount val="5"/>
                <c:pt idx="0">
                  <c:v>16.0</c:v>
                </c:pt>
                <c:pt idx="1">
                  <c:v>5.0</c:v>
                </c:pt>
                <c:pt idx="2">
                  <c:v>0.0</c:v>
                </c:pt>
                <c:pt idx="3">
                  <c:v>2.0</c:v>
                </c:pt>
                <c:pt idx="4">
                  <c:v>9.0</c:v>
                </c:pt>
              </c:numCache>
            </c:numRef>
          </c:val>
        </c:ser>
        <c:axId val="720635464"/>
        <c:axId val="482793720"/>
      </c:barChart>
      <c:catAx>
        <c:axId val="720635464"/>
        <c:scaling>
          <c:orientation val="minMax"/>
        </c:scaling>
        <c:axPos val="b"/>
        <c:numFmt formatCode="General" sourceLinked="1"/>
        <c:tickLblPos val="nextTo"/>
        <c:txPr>
          <a:bodyPr rot="5400000" vert="horz"/>
          <a:lstStyle/>
          <a:p>
            <a:pPr>
              <a:defRPr lang="ja-JP"/>
            </a:pPr>
            <a:endParaRPr lang="en-US"/>
          </a:p>
        </c:txPr>
        <c:crossAx val="482793720"/>
        <c:crosses val="autoZero"/>
        <c:auto val="1"/>
        <c:lblAlgn val="ctr"/>
        <c:lblOffset val="100"/>
      </c:catAx>
      <c:valAx>
        <c:axId val="482793720"/>
        <c:scaling>
          <c:orientation val="minMax"/>
        </c:scaling>
        <c:axPos val="l"/>
        <c:numFmt formatCode="General" sourceLinked="1"/>
        <c:tickLblPos val="nextTo"/>
        <c:txPr>
          <a:bodyPr/>
          <a:lstStyle/>
          <a:p>
            <a:pPr>
              <a:defRPr lang="ja-JP"/>
            </a:pPr>
            <a:endParaRPr lang="en-US"/>
          </a:p>
        </c:txPr>
        <c:crossAx val="720635464"/>
        <c:crosses val="autoZero"/>
        <c:crossBetween val="between"/>
      </c:valAx>
      <c:spPr>
        <a:solidFill>
          <a:schemeClr val="bg1"/>
        </a:solidFill>
        <a:ln w="25400">
          <a:solidFill>
            <a:schemeClr val="tx1"/>
          </a:solidFill>
        </a:ln>
      </c:spPr>
    </c:plotArea>
    <c:legend>
      <c:legendPos val="r"/>
      <c:layout>
        <c:manualLayout>
          <c:xMode val="edge"/>
          <c:yMode val="edge"/>
          <c:x val="0.198544134916156"/>
          <c:y val="0.0647192478564959"/>
          <c:w val="0.190191929803365"/>
          <c:h val="0.108505460165338"/>
        </c:manualLayout>
      </c:layout>
      <c:txPr>
        <a:bodyPr/>
        <a:lstStyle/>
        <a:p>
          <a:pPr>
            <a:defRPr lang="ja-JP"/>
          </a:pPr>
          <a:endParaRPr lang="en-US"/>
        </a:p>
      </c:txPr>
    </c:legend>
    <c:plotVisOnly val="1"/>
    <c:dispBlanksAs val="gap"/>
  </c:chart>
  <c:txPr>
    <a:bodyPr/>
    <a:lstStyle/>
    <a:p>
      <a:pPr>
        <a:defRPr sz="1600">
          <a:latin typeface="AR P丸ゴシック体E" pitchFamily="50" charset="-128"/>
          <a:ea typeface="AR P丸ゴシック体E" pitchFamily="50" charset="-128"/>
        </a:defRPr>
      </a:pPr>
      <a:endParaRPr lang="en-US"/>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style val="18"/>
  <c:chart>
    <c:plotArea>
      <c:layout>
        <c:manualLayout>
          <c:layoutTarget val="inner"/>
          <c:xMode val="edge"/>
          <c:yMode val="edge"/>
          <c:x val="0.0999788730213947"/>
          <c:y val="0.0333972454790998"/>
          <c:w val="0.860494207333694"/>
          <c:h val="0.648103684217104"/>
        </c:manualLayout>
      </c:layout>
      <c:barChart>
        <c:barDir val="bar"/>
        <c:grouping val="percentStacked"/>
        <c:ser>
          <c:idx val="0"/>
          <c:order val="0"/>
          <c:tx>
            <c:strRef>
              <c:f>'任期Q7,8済'!$H$31</c:f>
              <c:strCache>
                <c:ptCount val="1"/>
                <c:pt idx="0">
                  <c:v>＜１年	</c:v>
                </c:pt>
              </c:strCache>
            </c:strRef>
          </c:tx>
          <c:cat>
            <c:strRef>
              <c:f>'任期Q7,8済'!$I$30:$J$30</c:f>
              <c:strCache>
                <c:ptCount val="2"/>
                <c:pt idx="0">
                  <c:v>男性</c:v>
                </c:pt>
                <c:pt idx="1">
                  <c:v>女性</c:v>
                </c:pt>
              </c:strCache>
            </c:strRef>
          </c:cat>
          <c:val>
            <c:numRef>
              <c:f>'任期Q7,8済'!$I$31:$J$31</c:f>
              <c:numCache>
                <c:formatCode>General</c:formatCode>
                <c:ptCount val="2"/>
                <c:pt idx="0">
                  <c:v>14.0</c:v>
                </c:pt>
                <c:pt idx="1">
                  <c:v>4.0</c:v>
                </c:pt>
              </c:numCache>
            </c:numRef>
          </c:val>
        </c:ser>
        <c:ser>
          <c:idx val="1"/>
          <c:order val="1"/>
          <c:tx>
            <c:strRef>
              <c:f>'任期Q7,8済'!$H$32</c:f>
              <c:strCache>
                <c:ptCount val="1"/>
                <c:pt idx="0">
                  <c:v>2－3年	</c:v>
                </c:pt>
              </c:strCache>
            </c:strRef>
          </c:tx>
          <c:cat>
            <c:strRef>
              <c:f>'任期Q7,8済'!$I$30:$J$30</c:f>
              <c:strCache>
                <c:ptCount val="2"/>
                <c:pt idx="0">
                  <c:v>男性</c:v>
                </c:pt>
                <c:pt idx="1">
                  <c:v>女性</c:v>
                </c:pt>
              </c:strCache>
            </c:strRef>
          </c:cat>
          <c:val>
            <c:numRef>
              <c:f>'任期Q7,8済'!$I$32:$J$32</c:f>
              <c:numCache>
                <c:formatCode>General</c:formatCode>
                <c:ptCount val="2"/>
                <c:pt idx="0">
                  <c:v>5.0</c:v>
                </c:pt>
                <c:pt idx="1">
                  <c:v>2.0</c:v>
                </c:pt>
              </c:numCache>
            </c:numRef>
          </c:val>
        </c:ser>
        <c:ser>
          <c:idx val="2"/>
          <c:order val="2"/>
          <c:tx>
            <c:strRef>
              <c:f>'任期Q7,8済'!$H$33</c:f>
              <c:strCache>
                <c:ptCount val="1"/>
                <c:pt idx="0">
                  <c:v>4-5年	</c:v>
                </c:pt>
              </c:strCache>
            </c:strRef>
          </c:tx>
          <c:cat>
            <c:strRef>
              <c:f>'任期Q7,8済'!$I$30:$J$30</c:f>
              <c:strCache>
                <c:ptCount val="2"/>
                <c:pt idx="0">
                  <c:v>男性</c:v>
                </c:pt>
                <c:pt idx="1">
                  <c:v>女性</c:v>
                </c:pt>
              </c:strCache>
            </c:strRef>
          </c:cat>
          <c:val>
            <c:numRef>
              <c:f>'任期Q7,8済'!$I$33:$J$33</c:f>
              <c:numCache>
                <c:formatCode>General</c:formatCode>
                <c:ptCount val="2"/>
                <c:pt idx="0">
                  <c:v>4.0</c:v>
                </c:pt>
                <c:pt idx="1">
                  <c:v>1.0</c:v>
                </c:pt>
              </c:numCache>
            </c:numRef>
          </c:val>
        </c:ser>
        <c:ser>
          <c:idx val="3"/>
          <c:order val="3"/>
          <c:tx>
            <c:strRef>
              <c:f>'任期Q7,8済'!$H$34</c:f>
              <c:strCache>
                <c:ptCount val="1"/>
                <c:pt idx="0">
                  <c:v>6-10年　</c:v>
                </c:pt>
              </c:strCache>
            </c:strRef>
          </c:tx>
          <c:cat>
            <c:strRef>
              <c:f>'任期Q7,8済'!$I$30:$J$30</c:f>
              <c:strCache>
                <c:ptCount val="2"/>
                <c:pt idx="0">
                  <c:v>男性</c:v>
                </c:pt>
                <c:pt idx="1">
                  <c:v>女性</c:v>
                </c:pt>
              </c:strCache>
            </c:strRef>
          </c:cat>
          <c:val>
            <c:numRef>
              <c:f>'任期Q7,8済'!$I$34:$J$34</c:f>
              <c:numCache>
                <c:formatCode>General</c:formatCode>
                <c:ptCount val="2"/>
                <c:pt idx="0">
                  <c:v>2.0</c:v>
                </c:pt>
                <c:pt idx="1">
                  <c:v>1.0</c:v>
                </c:pt>
              </c:numCache>
            </c:numRef>
          </c:val>
        </c:ser>
        <c:ser>
          <c:idx val="4"/>
          <c:order val="4"/>
          <c:tx>
            <c:strRef>
              <c:f>'任期Q7,8済'!$H$35</c:f>
              <c:strCache>
                <c:ptCount val="1"/>
                <c:pt idx="0">
                  <c:v>&gt;１０年</c:v>
                </c:pt>
              </c:strCache>
            </c:strRef>
          </c:tx>
          <c:cat>
            <c:strRef>
              <c:f>'任期Q7,8済'!$I$30:$J$30</c:f>
              <c:strCache>
                <c:ptCount val="2"/>
                <c:pt idx="0">
                  <c:v>男性</c:v>
                </c:pt>
                <c:pt idx="1">
                  <c:v>女性</c:v>
                </c:pt>
              </c:strCache>
            </c:strRef>
          </c:cat>
          <c:val>
            <c:numRef>
              <c:f>'任期Q7,8済'!$I$35:$J$35</c:f>
              <c:numCache>
                <c:formatCode>General</c:formatCode>
                <c:ptCount val="2"/>
                <c:pt idx="0">
                  <c:v>1.0</c:v>
                </c:pt>
                <c:pt idx="1">
                  <c:v>0.0</c:v>
                </c:pt>
              </c:numCache>
            </c:numRef>
          </c:val>
        </c:ser>
        <c:overlap val="100"/>
        <c:axId val="721066536"/>
        <c:axId val="720817288"/>
      </c:barChart>
      <c:catAx>
        <c:axId val="721066536"/>
        <c:scaling>
          <c:orientation val="minMax"/>
        </c:scaling>
        <c:axPos val="l"/>
        <c:numFmt formatCode="General" sourceLinked="1"/>
        <c:tickLblPos val="nextTo"/>
        <c:txPr>
          <a:bodyPr rot="5400000" vert="horz"/>
          <a:lstStyle/>
          <a:p>
            <a:pPr>
              <a:defRPr lang="ja-JP"/>
            </a:pPr>
            <a:endParaRPr lang="en-US"/>
          </a:p>
        </c:txPr>
        <c:crossAx val="720817288"/>
        <c:crosses val="autoZero"/>
        <c:auto val="1"/>
        <c:lblAlgn val="ctr"/>
        <c:lblOffset val="100"/>
      </c:catAx>
      <c:valAx>
        <c:axId val="720817288"/>
        <c:scaling>
          <c:orientation val="minMax"/>
        </c:scaling>
        <c:axPos val="b"/>
        <c:numFmt formatCode="0%" sourceLinked="1"/>
        <c:tickLblPos val="nextTo"/>
        <c:txPr>
          <a:bodyPr/>
          <a:lstStyle/>
          <a:p>
            <a:pPr>
              <a:defRPr lang="ja-JP"/>
            </a:pPr>
            <a:endParaRPr lang="en-US"/>
          </a:p>
        </c:txPr>
        <c:crossAx val="721066536"/>
        <c:crosses val="autoZero"/>
        <c:crossBetween val="between"/>
      </c:valAx>
      <c:spPr>
        <a:solidFill>
          <a:schemeClr val="bg1"/>
        </a:solidFill>
        <a:ln w="25400">
          <a:solidFill>
            <a:schemeClr val="tx1"/>
          </a:solidFill>
        </a:ln>
      </c:spPr>
    </c:plotArea>
    <c:legend>
      <c:legendPos val="r"/>
      <c:layout>
        <c:manualLayout>
          <c:xMode val="edge"/>
          <c:yMode val="edge"/>
          <c:x val="0.226214391479271"/>
          <c:y val="0.835607063696019"/>
          <c:w val="0.620064644690885"/>
          <c:h val="0.120703256807928"/>
        </c:manualLayout>
      </c:layout>
      <c:txPr>
        <a:bodyPr/>
        <a:lstStyle/>
        <a:p>
          <a:pPr>
            <a:defRPr lang="ja-JP"/>
          </a:pPr>
          <a:endParaRPr lang="en-US"/>
        </a:p>
      </c:txPr>
    </c:legend>
    <c:plotVisOnly val="1"/>
    <c:dispBlanksAs val="gap"/>
  </c:chart>
  <c:txPr>
    <a:bodyPr/>
    <a:lstStyle/>
    <a:p>
      <a:pPr>
        <a:defRPr sz="1600">
          <a:latin typeface="AR P丸ゴシック体E" pitchFamily="50" charset="-128"/>
          <a:ea typeface="AR P丸ゴシック体E" pitchFamily="50" charset="-128"/>
        </a:defRPr>
      </a:pPr>
      <a:endParaRPr lang="en-US"/>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style val="26"/>
  <c:chart>
    <c:plotArea>
      <c:layout>
        <c:manualLayout>
          <c:layoutTarget val="inner"/>
          <c:xMode val="edge"/>
          <c:yMode val="edge"/>
          <c:x val="0.102189072696188"/>
          <c:y val="0.0175848906615133"/>
          <c:w val="0.879390881171933"/>
          <c:h val="0.518982260672424"/>
        </c:manualLayout>
      </c:layout>
      <c:barChart>
        <c:barDir val="col"/>
        <c:grouping val="clustered"/>
        <c:ser>
          <c:idx val="0"/>
          <c:order val="0"/>
          <c:tx>
            <c:strRef>
              <c:f>'Q13-23済'!$G$34</c:f>
              <c:strCache>
                <c:ptCount val="1"/>
                <c:pt idx="0">
                  <c:v>男性</c:v>
                </c:pt>
              </c:strCache>
            </c:strRef>
          </c:tx>
          <c:cat>
            <c:strRef>
              <c:f>'Q13-23済'!$F$35:$F$45</c:f>
              <c:strCache>
                <c:ptCount val="11"/>
                <c:pt idx="0">
                  <c:v>大学等で研究室を主催</c:v>
                </c:pt>
                <c:pt idx="1">
                  <c:v>大学等で研究に従事</c:v>
                </c:pt>
                <c:pt idx="2">
                  <c:v>企業等で研究・開発に従事</c:v>
                </c:pt>
                <c:pt idx="3">
                  <c:v>企業等で研究職以外の職</c:v>
                </c:pt>
                <c:pt idx="4">
                  <c:v>行政職</c:v>
                </c:pt>
                <c:pt idx="5">
                  <c:v>起業</c:v>
                </c:pt>
                <c:pt idx="6">
                  <c:v>科学技術ジャーナリスト</c:v>
                </c:pt>
                <c:pt idx="7">
                  <c:v>教育職</c:v>
                </c:pt>
                <c:pt idx="8">
                  <c:v>分からない</c:v>
                </c:pt>
                <c:pt idx="9">
                  <c:v>営農</c:v>
                </c:pt>
                <c:pt idx="10">
                  <c:v>その他</c:v>
                </c:pt>
              </c:strCache>
            </c:strRef>
          </c:cat>
          <c:val>
            <c:numRef>
              <c:f>'Q13-23済'!$G$35:$G$45</c:f>
              <c:numCache>
                <c:formatCode>General</c:formatCode>
                <c:ptCount val="11"/>
                <c:pt idx="0">
                  <c:v>32.0</c:v>
                </c:pt>
                <c:pt idx="1">
                  <c:v>9.0</c:v>
                </c:pt>
                <c:pt idx="2">
                  <c:v>9.0</c:v>
                </c:pt>
                <c:pt idx="3">
                  <c:v>5.0</c:v>
                </c:pt>
                <c:pt idx="4">
                  <c:v>0.0</c:v>
                </c:pt>
                <c:pt idx="5">
                  <c:v>2.0</c:v>
                </c:pt>
                <c:pt idx="6">
                  <c:v>2.0</c:v>
                </c:pt>
                <c:pt idx="7">
                  <c:v>5.0</c:v>
                </c:pt>
                <c:pt idx="8">
                  <c:v>2.0</c:v>
                </c:pt>
                <c:pt idx="9">
                  <c:v>1.0</c:v>
                </c:pt>
                <c:pt idx="10">
                  <c:v>3.0</c:v>
                </c:pt>
              </c:numCache>
            </c:numRef>
          </c:val>
        </c:ser>
        <c:ser>
          <c:idx val="1"/>
          <c:order val="1"/>
          <c:tx>
            <c:strRef>
              <c:f>'Q13-23済'!$H$34</c:f>
              <c:strCache>
                <c:ptCount val="1"/>
                <c:pt idx="0">
                  <c:v>女性</c:v>
                </c:pt>
              </c:strCache>
            </c:strRef>
          </c:tx>
          <c:cat>
            <c:strRef>
              <c:f>'Q13-23済'!$F$35:$F$45</c:f>
              <c:strCache>
                <c:ptCount val="11"/>
                <c:pt idx="0">
                  <c:v>大学等で研究室を主催</c:v>
                </c:pt>
                <c:pt idx="1">
                  <c:v>大学等で研究に従事</c:v>
                </c:pt>
                <c:pt idx="2">
                  <c:v>企業等で研究・開発に従事</c:v>
                </c:pt>
                <c:pt idx="3">
                  <c:v>企業等で研究職以外の職</c:v>
                </c:pt>
                <c:pt idx="4">
                  <c:v>行政職</c:v>
                </c:pt>
                <c:pt idx="5">
                  <c:v>起業</c:v>
                </c:pt>
                <c:pt idx="6">
                  <c:v>科学技術ジャーナリスト</c:v>
                </c:pt>
                <c:pt idx="7">
                  <c:v>教育職</c:v>
                </c:pt>
                <c:pt idx="8">
                  <c:v>分からない</c:v>
                </c:pt>
                <c:pt idx="9">
                  <c:v>営農</c:v>
                </c:pt>
                <c:pt idx="10">
                  <c:v>その他</c:v>
                </c:pt>
              </c:strCache>
            </c:strRef>
          </c:cat>
          <c:val>
            <c:numRef>
              <c:f>'Q13-23済'!$H$35:$H$45</c:f>
              <c:numCache>
                <c:formatCode>General</c:formatCode>
                <c:ptCount val="11"/>
                <c:pt idx="0">
                  <c:v>10.0</c:v>
                </c:pt>
                <c:pt idx="1">
                  <c:v>13.0</c:v>
                </c:pt>
                <c:pt idx="2">
                  <c:v>11.0</c:v>
                </c:pt>
                <c:pt idx="3">
                  <c:v>3.0</c:v>
                </c:pt>
                <c:pt idx="4">
                  <c:v>2.0</c:v>
                </c:pt>
                <c:pt idx="5">
                  <c:v>2.0</c:v>
                </c:pt>
                <c:pt idx="6">
                  <c:v>3.0</c:v>
                </c:pt>
                <c:pt idx="7">
                  <c:v>3.0</c:v>
                </c:pt>
                <c:pt idx="8">
                  <c:v>4.0</c:v>
                </c:pt>
                <c:pt idx="9">
                  <c:v>0.0</c:v>
                </c:pt>
                <c:pt idx="10">
                  <c:v>1.0</c:v>
                </c:pt>
              </c:numCache>
            </c:numRef>
          </c:val>
        </c:ser>
        <c:axId val="720827048"/>
        <c:axId val="729979336"/>
      </c:barChart>
      <c:catAx>
        <c:axId val="720827048"/>
        <c:scaling>
          <c:orientation val="minMax"/>
        </c:scaling>
        <c:axPos val="b"/>
        <c:numFmt formatCode="General" sourceLinked="1"/>
        <c:tickLblPos val="nextTo"/>
        <c:txPr>
          <a:bodyPr rot="5400000" vert="horz"/>
          <a:lstStyle/>
          <a:p>
            <a:pPr>
              <a:defRPr lang="ja-JP"/>
            </a:pPr>
            <a:endParaRPr lang="en-US"/>
          </a:p>
        </c:txPr>
        <c:crossAx val="729979336"/>
        <c:crosses val="autoZero"/>
        <c:auto val="1"/>
        <c:lblAlgn val="ctr"/>
        <c:lblOffset val="100"/>
      </c:catAx>
      <c:valAx>
        <c:axId val="729979336"/>
        <c:scaling>
          <c:orientation val="minMax"/>
        </c:scaling>
        <c:axPos val="l"/>
        <c:numFmt formatCode="General" sourceLinked="1"/>
        <c:tickLblPos val="nextTo"/>
        <c:txPr>
          <a:bodyPr/>
          <a:lstStyle/>
          <a:p>
            <a:pPr>
              <a:defRPr lang="ja-JP"/>
            </a:pPr>
            <a:endParaRPr lang="en-US"/>
          </a:p>
        </c:txPr>
        <c:crossAx val="720827048"/>
        <c:crosses val="autoZero"/>
        <c:crossBetween val="between"/>
      </c:valAx>
      <c:spPr>
        <a:solidFill>
          <a:schemeClr val="bg1"/>
        </a:solidFill>
        <a:ln w="25400">
          <a:solidFill>
            <a:schemeClr val="tx1"/>
          </a:solidFill>
        </a:ln>
      </c:spPr>
    </c:plotArea>
    <c:legend>
      <c:legendPos val="r"/>
      <c:layout>
        <c:manualLayout>
          <c:xMode val="edge"/>
          <c:yMode val="edge"/>
          <c:x val="0.198544134916156"/>
          <c:y val="0.0647192478564959"/>
          <c:w val="0.109154274157228"/>
          <c:h val="0.095101314477907"/>
        </c:manualLayout>
      </c:layout>
      <c:txPr>
        <a:bodyPr/>
        <a:lstStyle/>
        <a:p>
          <a:pPr>
            <a:defRPr lang="ja-JP"/>
          </a:pPr>
          <a:endParaRPr lang="en-US"/>
        </a:p>
      </c:txPr>
    </c:legend>
    <c:plotVisOnly val="1"/>
    <c:dispBlanksAs val="gap"/>
  </c:chart>
  <c:txPr>
    <a:bodyPr/>
    <a:lstStyle/>
    <a:p>
      <a:pPr>
        <a:defRPr sz="1600">
          <a:latin typeface="AR P丸ゴシック体E" pitchFamily="50" charset="-128"/>
          <a:ea typeface="AR P丸ゴシック体E" pitchFamily="50" charset="-128"/>
        </a:defRPr>
      </a:pPr>
      <a:endParaRPr lang="en-US"/>
    </a:p>
  </c:tx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US"/>
  <c:style val="26"/>
  <c:chart>
    <c:plotArea>
      <c:layout>
        <c:manualLayout>
          <c:layoutTarget val="inner"/>
          <c:xMode val="edge"/>
          <c:yMode val="edge"/>
          <c:x val="0.102189072696188"/>
          <c:y val="0.0175848906615133"/>
          <c:w val="0.860494207333694"/>
          <c:h val="0.623818964362518"/>
        </c:manualLayout>
      </c:layout>
      <c:barChart>
        <c:barDir val="col"/>
        <c:grouping val="clustered"/>
        <c:ser>
          <c:idx val="0"/>
          <c:order val="0"/>
          <c:tx>
            <c:strRef>
              <c:f>'Q13-23済'!$L$1</c:f>
              <c:strCache>
                <c:ptCount val="1"/>
                <c:pt idx="0">
                  <c:v>男性</c:v>
                </c:pt>
              </c:strCache>
            </c:strRef>
          </c:tx>
          <c:cat>
            <c:strRef>
              <c:f>'Q13-23済'!$K$2:$K$6</c:f>
              <c:strCache>
                <c:ptCount val="5"/>
                <c:pt idx="0">
                  <c:v>無理かもしれない</c:v>
                </c:pt>
                <c:pt idx="1">
                  <c:v>努力すれば可能</c:v>
                </c:pt>
                <c:pt idx="2">
                  <c:v>すでについている</c:v>
                </c:pt>
                <c:pt idx="3">
                  <c:v>分からない</c:v>
                </c:pt>
                <c:pt idx="4">
                  <c:v>無回答</c:v>
                </c:pt>
              </c:strCache>
            </c:strRef>
          </c:cat>
          <c:val>
            <c:numRef>
              <c:f>'Q13-23済'!$L$2:$L$6</c:f>
              <c:numCache>
                <c:formatCode>General</c:formatCode>
                <c:ptCount val="5"/>
                <c:pt idx="0">
                  <c:v>3.0</c:v>
                </c:pt>
                <c:pt idx="1">
                  <c:v>27.0</c:v>
                </c:pt>
                <c:pt idx="2">
                  <c:v>17.0</c:v>
                </c:pt>
                <c:pt idx="3">
                  <c:v>6.0</c:v>
                </c:pt>
                <c:pt idx="4">
                  <c:v>0.0</c:v>
                </c:pt>
              </c:numCache>
            </c:numRef>
          </c:val>
        </c:ser>
        <c:ser>
          <c:idx val="1"/>
          <c:order val="1"/>
          <c:tx>
            <c:strRef>
              <c:f>'Q13-23済'!$M$1</c:f>
              <c:strCache>
                <c:ptCount val="1"/>
                <c:pt idx="0">
                  <c:v>女性</c:v>
                </c:pt>
              </c:strCache>
            </c:strRef>
          </c:tx>
          <c:cat>
            <c:strRef>
              <c:f>'Q13-23済'!$K$2:$K$6</c:f>
              <c:strCache>
                <c:ptCount val="5"/>
                <c:pt idx="0">
                  <c:v>無理かもしれない</c:v>
                </c:pt>
                <c:pt idx="1">
                  <c:v>努力すれば可能</c:v>
                </c:pt>
                <c:pt idx="2">
                  <c:v>すでについている</c:v>
                </c:pt>
                <c:pt idx="3">
                  <c:v>分からない</c:v>
                </c:pt>
                <c:pt idx="4">
                  <c:v>無回答</c:v>
                </c:pt>
              </c:strCache>
            </c:strRef>
          </c:cat>
          <c:val>
            <c:numRef>
              <c:f>'Q13-23済'!$M$2:$M$6</c:f>
              <c:numCache>
                <c:formatCode>General</c:formatCode>
                <c:ptCount val="5"/>
                <c:pt idx="0">
                  <c:v>7.0</c:v>
                </c:pt>
                <c:pt idx="1">
                  <c:v>12.0</c:v>
                </c:pt>
                <c:pt idx="2">
                  <c:v>6.0</c:v>
                </c:pt>
                <c:pt idx="3">
                  <c:v>5.0</c:v>
                </c:pt>
                <c:pt idx="4">
                  <c:v>2.0</c:v>
                </c:pt>
              </c:numCache>
            </c:numRef>
          </c:val>
        </c:ser>
        <c:axId val="556152872"/>
        <c:axId val="730723704"/>
      </c:barChart>
      <c:catAx>
        <c:axId val="556152872"/>
        <c:scaling>
          <c:orientation val="minMax"/>
        </c:scaling>
        <c:axPos val="b"/>
        <c:numFmt formatCode="General" sourceLinked="1"/>
        <c:tickLblPos val="nextTo"/>
        <c:txPr>
          <a:bodyPr rot="5400000" vert="horz"/>
          <a:lstStyle/>
          <a:p>
            <a:pPr>
              <a:defRPr lang="ja-JP"/>
            </a:pPr>
            <a:endParaRPr lang="en-US"/>
          </a:p>
        </c:txPr>
        <c:crossAx val="730723704"/>
        <c:crosses val="autoZero"/>
        <c:auto val="1"/>
        <c:lblAlgn val="ctr"/>
        <c:lblOffset val="100"/>
      </c:catAx>
      <c:valAx>
        <c:axId val="730723704"/>
        <c:scaling>
          <c:orientation val="minMax"/>
        </c:scaling>
        <c:axPos val="l"/>
        <c:numFmt formatCode="General" sourceLinked="1"/>
        <c:tickLblPos val="nextTo"/>
        <c:txPr>
          <a:bodyPr/>
          <a:lstStyle/>
          <a:p>
            <a:pPr>
              <a:defRPr lang="ja-JP"/>
            </a:pPr>
            <a:endParaRPr lang="en-US"/>
          </a:p>
        </c:txPr>
        <c:crossAx val="556152872"/>
        <c:crosses val="autoZero"/>
        <c:crossBetween val="between"/>
      </c:valAx>
      <c:spPr>
        <a:solidFill>
          <a:schemeClr val="bg1"/>
        </a:solidFill>
        <a:ln w="25400">
          <a:solidFill>
            <a:schemeClr val="tx1"/>
          </a:solidFill>
        </a:ln>
      </c:spPr>
    </c:plotArea>
    <c:legend>
      <c:legendPos val="r"/>
      <c:layout>
        <c:manualLayout>
          <c:xMode val="edge"/>
          <c:yMode val="edge"/>
          <c:x val="0.725603344418202"/>
          <c:y val="0.0617287264792851"/>
          <c:w val="0.174646838651565"/>
          <c:h val="0.095101314477907"/>
        </c:manualLayout>
      </c:layout>
      <c:txPr>
        <a:bodyPr/>
        <a:lstStyle/>
        <a:p>
          <a:pPr>
            <a:defRPr lang="ja-JP"/>
          </a:pPr>
          <a:endParaRPr lang="en-US"/>
        </a:p>
      </c:txPr>
    </c:legend>
    <c:plotVisOnly val="1"/>
    <c:dispBlanksAs val="gap"/>
  </c:chart>
  <c:txPr>
    <a:bodyPr/>
    <a:lstStyle/>
    <a:p>
      <a:pPr>
        <a:defRPr sz="1600">
          <a:latin typeface="AR P丸ゴシック体E" pitchFamily="50" charset="-128"/>
          <a:ea typeface="AR P丸ゴシック体E" pitchFamily="50" charset="-128"/>
        </a:defRPr>
      </a:pPr>
      <a:endParaRPr lang="en-US"/>
    </a:p>
  </c:txPr>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en-US"/>
  <c:style val="19"/>
  <c:chart>
    <c:plotArea>
      <c:layout>
        <c:manualLayout>
          <c:layoutTarget val="inner"/>
          <c:xMode val="edge"/>
          <c:yMode val="edge"/>
          <c:x val="0.168597672123276"/>
          <c:y val="0.104938132410581"/>
          <c:w val="0.696641562113762"/>
          <c:h val="0.803032290863768"/>
        </c:manualLayout>
      </c:layout>
      <c:pieChart>
        <c:varyColors val="1"/>
        <c:ser>
          <c:idx val="0"/>
          <c:order val="0"/>
          <c:dLbls>
            <c:dLbl>
              <c:idx val="3"/>
              <c:delete val="1"/>
            </c:dLbl>
            <c:txPr>
              <a:bodyPr/>
              <a:lstStyle/>
              <a:p>
                <a:pPr>
                  <a:defRPr lang="ja-JP"/>
                </a:pPr>
                <a:endParaRPr lang="en-US"/>
              </a:p>
            </c:txPr>
            <c:showVal val="1"/>
            <c:showCatName val="1"/>
            <c:showLeaderLines val="1"/>
          </c:dLbls>
          <c:cat>
            <c:strRef>
              <c:f>'Q13-23済'!$R$16:$R$19</c:f>
              <c:strCache>
                <c:ptCount val="4"/>
                <c:pt idx="0">
                  <c:v>ある</c:v>
                </c:pt>
                <c:pt idx="1">
                  <c:v>ない</c:v>
                </c:pt>
                <c:pt idx="2">
                  <c:v>分からない</c:v>
                </c:pt>
                <c:pt idx="3">
                  <c:v>無回答</c:v>
                </c:pt>
              </c:strCache>
            </c:strRef>
          </c:cat>
          <c:val>
            <c:numRef>
              <c:f>'Q13-23済'!$S$16:$S$19</c:f>
              <c:numCache>
                <c:formatCode>General</c:formatCode>
                <c:ptCount val="4"/>
                <c:pt idx="0">
                  <c:v>41.0</c:v>
                </c:pt>
                <c:pt idx="1">
                  <c:v>6.0</c:v>
                </c:pt>
                <c:pt idx="2">
                  <c:v>5.0</c:v>
                </c:pt>
                <c:pt idx="3">
                  <c:v>0.0</c:v>
                </c:pt>
              </c:numCache>
            </c:numRef>
          </c:val>
        </c:ser>
        <c:firstSliceAng val="0"/>
      </c:pieChart>
    </c:plotArea>
    <c:plotVisOnly val="1"/>
    <c:dispBlanksAs val="zero"/>
  </c:chart>
  <c:txPr>
    <a:bodyPr/>
    <a:lstStyle/>
    <a:p>
      <a:pPr>
        <a:defRPr sz="1800">
          <a:latin typeface="AR P丸ゴシック体M" pitchFamily="50" charset="-128"/>
          <a:ea typeface="AR P丸ゴシック体M" pitchFamily="50" charset="-128"/>
        </a:defRPr>
      </a:pPr>
      <a:endParaRPr lang="en-US"/>
    </a:p>
  </c:txPr>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en-US"/>
  <c:style val="20"/>
  <c:chart>
    <c:plotArea>
      <c:layout>
        <c:manualLayout>
          <c:layoutTarget val="inner"/>
          <c:xMode val="edge"/>
          <c:yMode val="edge"/>
          <c:x val="0.168597672123276"/>
          <c:y val="0.104938132410581"/>
          <c:w val="0.696641562113762"/>
          <c:h val="0.803032290863768"/>
        </c:manualLayout>
      </c:layout>
      <c:pieChart>
        <c:varyColors val="1"/>
        <c:ser>
          <c:idx val="0"/>
          <c:order val="0"/>
          <c:dLbls>
            <c:txPr>
              <a:bodyPr/>
              <a:lstStyle/>
              <a:p>
                <a:pPr>
                  <a:defRPr lang="ja-JP"/>
                </a:pPr>
                <a:endParaRPr lang="en-US"/>
              </a:p>
            </c:txPr>
            <c:showVal val="1"/>
            <c:showCatName val="1"/>
            <c:showLeaderLines val="1"/>
          </c:dLbls>
          <c:cat>
            <c:strRef>
              <c:f>'Q13-23'!$R$16:$R$19</c:f>
              <c:strCache>
                <c:ptCount val="4"/>
                <c:pt idx="0">
                  <c:v>ある</c:v>
                </c:pt>
                <c:pt idx="1">
                  <c:v>ない</c:v>
                </c:pt>
                <c:pt idx="2">
                  <c:v>分からない</c:v>
                </c:pt>
                <c:pt idx="3">
                  <c:v>無回答</c:v>
                </c:pt>
              </c:strCache>
            </c:strRef>
          </c:cat>
          <c:val>
            <c:numRef>
              <c:f>'Q13-23'!$T$16:$T$19</c:f>
              <c:numCache>
                <c:formatCode>General</c:formatCode>
                <c:ptCount val="4"/>
                <c:pt idx="0">
                  <c:v>26.0</c:v>
                </c:pt>
                <c:pt idx="1">
                  <c:v>2.0</c:v>
                </c:pt>
                <c:pt idx="2">
                  <c:v>2.0</c:v>
                </c:pt>
                <c:pt idx="3">
                  <c:v>2.0</c:v>
                </c:pt>
              </c:numCache>
            </c:numRef>
          </c:val>
        </c:ser>
        <c:firstSliceAng val="0"/>
      </c:pieChart>
    </c:plotArea>
    <c:plotVisOnly val="1"/>
    <c:dispBlanksAs val="zero"/>
  </c:chart>
  <c:txPr>
    <a:bodyPr/>
    <a:lstStyle/>
    <a:p>
      <a:pPr>
        <a:defRPr sz="1800">
          <a:latin typeface="AR P丸ゴシック体M" pitchFamily="50" charset="-128"/>
          <a:ea typeface="AR P丸ゴシック体M" pitchFamily="50" charset="-128"/>
        </a:defRPr>
      </a:pPr>
      <a:endParaRPr lang="en-US"/>
    </a:p>
  </c:txPr>
  <c:externalData r:id="rId1"/>
</c:chartSpace>
</file>

<file path=ppt/charts/chart16.xml><?xml version="1.0" encoding="utf-8"?>
<c:chartSpace xmlns:c="http://schemas.openxmlformats.org/drawingml/2006/chart" xmlns:a="http://schemas.openxmlformats.org/drawingml/2006/main" xmlns:r="http://schemas.openxmlformats.org/officeDocument/2006/relationships">
  <c:date1904 val="1"/>
  <c:lang val="en-US"/>
  <c:style val="18"/>
  <c:chart>
    <c:plotArea>
      <c:layout>
        <c:manualLayout>
          <c:layoutTarget val="inner"/>
          <c:xMode val="edge"/>
          <c:yMode val="edge"/>
          <c:x val="0.176793465443411"/>
          <c:y val="0.0304985542113438"/>
          <c:w val="0.774372413786382"/>
          <c:h val="0.593142922961941"/>
        </c:manualLayout>
      </c:layout>
      <c:barChart>
        <c:barDir val="bar"/>
        <c:grouping val="percentStacked"/>
        <c:ser>
          <c:idx val="0"/>
          <c:order val="0"/>
          <c:tx>
            <c:strRef>
              <c:f>'Q13-23済'!$Y$8</c:f>
              <c:strCache>
                <c:ptCount val="1"/>
                <c:pt idx="0">
                  <c:v>大学等公的研究機関の研究職</c:v>
                </c:pt>
              </c:strCache>
            </c:strRef>
          </c:tx>
          <c:cat>
            <c:strRef>
              <c:f>'Q13-23済'!$Z$7:$AA$7</c:f>
              <c:strCache>
                <c:ptCount val="2"/>
                <c:pt idx="0">
                  <c:v>回答者が男性</c:v>
                </c:pt>
                <c:pt idx="1">
                  <c:v>回答者が女性</c:v>
                </c:pt>
              </c:strCache>
            </c:strRef>
          </c:cat>
          <c:val>
            <c:numRef>
              <c:f>'Q13-23済'!$Z$8:$AA$8</c:f>
              <c:numCache>
                <c:formatCode>General</c:formatCode>
                <c:ptCount val="2"/>
                <c:pt idx="0">
                  <c:v>4.0</c:v>
                </c:pt>
                <c:pt idx="1">
                  <c:v>7.0</c:v>
                </c:pt>
              </c:numCache>
            </c:numRef>
          </c:val>
        </c:ser>
        <c:ser>
          <c:idx val="1"/>
          <c:order val="1"/>
          <c:tx>
            <c:strRef>
              <c:f>'Q13-23済'!$Y$9</c:f>
              <c:strCache>
                <c:ptCount val="1"/>
                <c:pt idx="0">
                  <c:v>民間企業の研究職</c:v>
                </c:pt>
              </c:strCache>
            </c:strRef>
          </c:tx>
          <c:cat>
            <c:strRef>
              <c:f>'Q13-23済'!$Z$7:$AA$7</c:f>
              <c:strCache>
                <c:ptCount val="2"/>
                <c:pt idx="0">
                  <c:v>回答者が男性</c:v>
                </c:pt>
                <c:pt idx="1">
                  <c:v>回答者が女性</c:v>
                </c:pt>
              </c:strCache>
            </c:strRef>
          </c:cat>
          <c:val>
            <c:numRef>
              <c:f>'Q13-23済'!$Z$9:$AA$9</c:f>
              <c:numCache>
                <c:formatCode>General</c:formatCode>
                <c:ptCount val="2"/>
                <c:pt idx="0">
                  <c:v>0.0</c:v>
                </c:pt>
                <c:pt idx="1">
                  <c:v>3.0</c:v>
                </c:pt>
              </c:numCache>
            </c:numRef>
          </c:val>
        </c:ser>
        <c:ser>
          <c:idx val="2"/>
          <c:order val="2"/>
          <c:tx>
            <c:strRef>
              <c:f>'Q13-23済'!$Y$10</c:f>
              <c:strCache>
                <c:ptCount val="1"/>
                <c:pt idx="0">
                  <c:v>民間企業の研究職以外</c:v>
                </c:pt>
              </c:strCache>
            </c:strRef>
          </c:tx>
          <c:cat>
            <c:strRef>
              <c:f>'Q13-23済'!$Z$7:$AA$7</c:f>
              <c:strCache>
                <c:ptCount val="2"/>
                <c:pt idx="0">
                  <c:v>回答者が男性</c:v>
                </c:pt>
                <c:pt idx="1">
                  <c:v>回答者が女性</c:v>
                </c:pt>
              </c:strCache>
            </c:strRef>
          </c:cat>
          <c:val>
            <c:numRef>
              <c:f>'Q13-23済'!$Z$10:$AA$10</c:f>
              <c:numCache>
                <c:formatCode>General</c:formatCode>
                <c:ptCount val="2"/>
                <c:pt idx="0">
                  <c:v>4.0</c:v>
                </c:pt>
                <c:pt idx="1">
                  <c:v>6.0</c:v>
                </c:pt>
              </c:numCache>
            </c:numRef>
          </c:val>
        </c:ser>
        <c:ser>
          <c:idx val="3"/>
          <c:order val="3"/>
          <c:tx>
            <c:strRef>
              <c:f>'Q13-23済'!$Y$11</c:f>
              <c:strCache>
                <c:ptCount val="1"/>
                <c:pt idx="0">
                  <c:v>研究補助員</c:v>
                </c:pt>
              </c:strCache>
            </c:strRef>
          </c:tx>
          <c:cat>
            <c:strRef>
              <c:f>'Q13-23済'!$Z$7:$AA$7</c:f>
              <c:strCache>
                <c:ptCount val="2"/>
                <c:pt idx="0">
                  <c:v>回答者が男性</c:v>
                </c:pt>
                <c:pt idx="1">
                  <c:v>回答者が女性</c:v>
                </c:pt>
              </c:strCache>
            </c:strRef>
          </c:cat>
          <c:val>
            <c:numRef>
              <c:f>'Q13-23済'!$Z$11:$AA$11</c:f>
              <c:numCache>
                <c:formatCode>General</c:formatCode>
                <c:ptCount val="2"/>
                <c:pt idx="0">
                  <c:v>1.0</c:v>
                </c:pt>
              </c:numCache>
            </c:numRef>
          </c:val>
        </c:ser>
        <c:ser>
          <c:idx val="4"/>
          <c:order val="4"/>
          <c:tx>
            <c:strRef>
              <c:f>'Q13-23済'!$Y$12</c:f>
              <c:strCache>
                <c:ptCount val="1"/>
                <c:pt idx="0">
                  <c:v>医療関係</c:v>
                </c:pt>
              </c:strCache>
            </c:strRef>
          </c:tx>
          <c:cat>
            <c:strRef>
              <c:f>'Q13-23済'!$Z$7:$AA$7</c:f>
              <c:strCache>
                <c:ptCount val="2"/>
                <c:pt idx="0">
                  <c:v>回答者が男性</c:v>
                </c:pt>
                <c:pt idx="1">
                  <c:v>回答者が女性</c:v>
                </c:pt>
              </c:strCache>
            </c:strRef>
          </c:cat>
          <c:val>
            <c:numRef>
              <c:f>'Q13-23済'!$Z$12:$AA$12</c:f>
              <c:numCache>
                <c:formatCode>General</c:formatCode>
                <c:ptCount val="2"/>
                <c:pt idx="0">
                  <c:v>1.0</c:v>
                </c:pt>
              </c:numCache>
            </c:numRef>
          </c:val>
        </c:ser>
        <c:ser>
          <c:idx val="5"/>
          <c:order val="5"/>
          <c:tx>
            <c:strRef>
              <c:f>'Q13-23済'!$Y$13</c:f>
              <c:strCache>
                <c:ptCount val="1"/>
                <c:pt idx="0">
                  <c:v>専業主婦</c:v>
                </c:pt>
              </c:strCache>
            </c:strRef>
          </c:tx>
          <c:cat>
            <c:strRef>
              <c:f>'Q13-23済'!$Z$7:$AA$7</c:f>
              <c:strCache>
                <c:ptCount val="2"/>
                <c:pt idx="0">
                  <c:v>回答者が男性</c:v>
                </c:pt>
                <c:pt idx="1">
                  <c:v>回答者が女性</c:v>
                </c:pt>
              </c:strCache>
            </c:strRef>
          </c:cat>
          <c:val>
            <c:numRef>
              <c:f>'Q13-23済'!$Z$13:$AA$13</c:f>
              <c:numCache>
                <c:formatCode>General</c:formatCode>
                <c:ptCount val="2"/>
                <c:pt idx="0">
                  <c:v>16.0</c:v>
                </c:pt>
              </c:numCache>
            </c:numRef>
          </c:val>
        </c:ser>
        <c:ser>
          <c:idx val="6"/>
          <c:order val="6"/>
          <c:tx>
            <c:strRef>
              <c:f>'Q13-23済'!$Y$14</c:f>
              <c:strCache>
                <c:ptCount val="1"/>
                <c:pt idx="0">
                  <c:v>学生</c:v>
                </c:pt>
              </c:strCache>
            </c:strRef>
          </c:tx>
          <c:cat>
            <c:strRef>
              <c:f>'Q13-23済'!$Z$7:$AA$7</c:f>
              <c:strCache>
                <c:ptCount val="2"/>
                <c:pt idx="0">
                  <c:v>回答者が男性</c:v>
                </c:pt>
                <c:pt idx="1">
                  <c:v>回答者が女性</c:v>
                </c:pt>
              </c:strCache>
            </c:strRef>
          </c:cat>
          <c:val>
            <c:numRef>
              <c:f>'Q13-23済'!$Z$14:$AA$14</c:f>
              <c:numCache>
                <c:formatCode>General</c:formatCode>
                <c:ptCount val="2"/>
                <c:pt idx="0">
                  <c:v>2.0</c:v>
                </c:pt>
              </c:numCache>
            </c:numRef>
          </c:val>
        </c:ser>
        <c:overlap val="100"/>
        <c:axId val="556136440"/>
        <c:axId val="555951864"/>
      </c:barChart>
      <c:catAx>
        <c:axId val="556136440"/>
        <c:scaling>
          <c:orientation val="minMax"/>
        </c:scaling>
        <c:axPos val="l"/>
        <c:numFmt formatCode="General" sourceLinked="1"/>
        <c:tickLblPos val="nextTo"/>
        <c:txPr>
          <a:bodyPr/>
          <a:lstStyle/>
          <a:p>
            <a:pPr>
              <a:defRPr lang="ja-JP"/>
            </a:pPr>
            <a:endParaRPr lang="en-US"/>
          </a:p>
        </c:txPr>
        <c:crossAx val="555951864"/>
        <c:crosses val="autoZero"/>
        <c:auto val="1"/>
        <c:lblAlgn val="ctr"/>
        <c:lblOffset val="100"/>
      </c:catAx>
      <c:valAx>
        <c:axId val="555951864"/>
        <c:scaling>
          <c:orientation val="minMax"/>
        </c:scaling>
        <c:axPos val="b"/>
        <c:numFmt formatCode="0%" sourceLinked="1"/>
        <c:tickLblPos val="nextTo"/>
        <c:txPr>
          <a:bodyPr/>
          <a:lstStyle/>
          <a:p>
            <a:pPr>
              <a:defRPr lang="ja-JP"/>
            </a:pPr>
            <a:endParaRPr lang="en-US"/>
          </a:p>
        </c:txPr>
        <c:crossAx val="556136440"/>
        <c:crosses val="autoZero"/>
        <c:crossBetween val="between"/>
      </c:valAx>
      <c:spPr>
        <a:solidFill>
          <a:schemeClr val="bg1"/>
        </a:solidFill>
        <a:ln w="25400">
          <a:solidFill>
            <a:schemeClr val="tx1"/>
          </a:solidFill>
        </a:ln>
      </c:spPr>
    </c:plotArea>
    <c:legend>
      <c:legendPos val="b"/>
      <c:layout>
        <c:manualLayout>
          <c:xMode val="edge"/>
          <c:yMode val="edge"/>
          <c:x val="0.174822193245585"/>
          <c:y val="0.738118767171161"/>
          <c:w val="0.825177806754415"/>
          <c:h val="0.218701049765912"/>
        </c:manualLayout>
      </c:layout>
      <c:txPr>
        <a:bodyPr/>
        <a:lstStyle/>
        <a:p>
          <a:pPr>
            <a:defRPr lang="ja-JP"/>
          </a:pPr>
          <a:endParaRPr lang="en-US"/>
        </a:p>
      </c:txPr>
    </c:legend>
    <c:plotVisOnly val="1"/>
    <c:dispBlanksAs val="gap"/>
  </c:chart>
  <c:txPr>
    <a:bodyPr/>
    <a:lstStyle/>
    <a:p>
      <a:pPr>
        <a:defRPr sz="1600">
          <a:latin typeface="AR P丸ゴシック体E" pitchFamily="50" charset="-128"/>
          <a:ea typeface="AR P丸ゴシック体E" pitchFamily="50" charset="-128"/>
        </a:defRPr>
      </a:pPr>
      <a:endParaRPr lang="en-US"/>
    </a:p>
  </c:txPr>
  <c:externalData r:id="rId1"/>
</c:chartSpace>
</file>

<file path=ppt/charts/chart17.xml><?xml version="1.0" encoding="utf-8"?>
<c:chartSpace xmlns:c="http://schemas.openxmlformats.org/drawingml/2006/chart" xmlns:a="http://schemas.openxmlformats.org/drawingml/2006/main" xmlns:r="http://schemas.openxmlformats.org/officeDocument/2006/relationships">
  <c:date1904 val="1"/>
  <c:lang val="en-US"/>
  <c:style val="26"/>
  <c:chart>
    <c:plotArea>
      <c:layout>
        <c:manualLayout>
          <c:layoutTarget val="inner"/>
          <c:xMode val="edge"/>
          <c:yMode val="edge"/>
          <c:x val="0.102189072696188"/>
          <c:y val="0.0175848906615133"/>
          <c:w val="0.860494207333694"/>
          <c:h val="0.816594291613419"/>
        </c:manualLayout>
      </c:layout>
      <c:barChart>
        <c:barDir val="col"/>
        <c:grouping val="clustered"/>
        <c:ser>
          <c:idx val="0"/>
          <c:order val="0"/>
          <c:tx>
            <c:strRef>
              <c:f>'Q13-23済'!$AJ$46</c:f>
              <c:strCache>
                <c:ptCount val="1"/>
                <c:pt idx="0">
                  <c:v>男性</c:v>
                </c:pt>
              </c:strCache>
            </c:strRef>
          </c:tx>
          <c:cat>
            <c:strRef>
              <c:f>'Q13-23済'!$AI$47:$AI$52</c:f>
              <c:strCache>
                <c:ptCount val="6"/>
                <c:pt idx="0">
                  <c:v>&lt; 1年</c:v>
                </c:pt>
                <c:pt idx="1">
                  <c:v>1 - 2年</c:v>
                </c:pt>
                <c:pt idx="2">
                  <c:v>3 - 4年</c:v>
                </c:pt>
                <c:pt idx="3">
                  <c:v>5 - 9年</c:v>
                </c:pt>
                <c:pt idx="4">
                  <c:v>10 - 14年</c:v>
                </c:pt>
                <c:pt idx="5">
                  <c:v>&gt; 15年</c:v>
                </c:pt>
              </c:strCache>
            </c:strRef>
          </c:cat>
          <c:val>
            <c:numRef>
              <c:f>'Q13-23済'!$AJ$47:$AJ$52</c:f>
              <c:numCache>
                <c:formatCode>General</c:formatCode>
                <c:ptCount val="6"/>
                <c:pt idx="0">
                  <c:v>8.0</c:v>
                </c:pt>
                <c:pt idx="1">
                  <c:v>4.0</c:v>
                </c:pt>
                <c:pt idx="2">
                  <c:v>0.0</c:v>
                </c:pt>
                <c:pt idx="3">
                  <c:v>2.0</c:v>
                </c:pt>
                <c:pt idx="4">
                  <c:v>1.0</c:v>
                </c:pt>
                <c:pt idx="5">
                  <c:v>1.0</c:v>
                </c:pt>
              </c:numCache>
            </c:numRef>
          </c:val>
        </c:ser>
        <c:ser>
          <c:idx val="1"/>
          <c:order val="1"/>
          <c:tx>
            <c:strRef>
              <c:f>'Q13-23済'!$AK$46</c:f>
              <c:strCache>
                <c:ptCount val="1"/>
                <c:pt idx="0">
                  <c:v>女性</c:v>
                </c:pt>
              </c:strCache>
            </c:strRef>
          </c:tx>
          <c:cat>
            <c:strRef>
              <c:f>'Q13-23済'!$AI$47:$AI$52</c:f>
              <c:strCache>
                <c:ptCount val="6"/>
                <c:pt idx="0">
                  <c:v>&lt; 1年</c:v>
                </c:pt>
                <c:pt idx="1">
                  <c:v>1 - 2年</c:v>
                </c:pt>
                <c:pt idx="2">
                  <c:v>3 - 4年</c:v>
                </c:pt>
                <c:pt idx="3">
                  <c:v>5 - 9年</c:v>
                </c:pt>
                <c:pt idx="4">
                  <c:v>10 - 14年</c:v>
                </c:pt>
                <c:pt idx="5">
                  <c:v>&gt; 15年</c:v>
                </c:pt>
              </c:strCache>
            </c:strRef>
          </c:cat>
          <c:val>
            <c:numRef>
              <c:f>'Q13-23済'!$AK$47:$AK$52</c:f>
              <c:numCache>
                <c:formatCode>General</c:formatCode>
                <c:ptCount val="6"/>
                <c:pt idx="0">
                  <c:v>5.0</c:v>
                </c:pt>
                <c:pt idx="1">
                  <c:v>1.0</c:v>
                </c:pt>
                <c:pt idx="2">
                  <c:v>4.0</c:v>
                </c:pt>
                <c:pt idx="3">
                  <c:v>1.0</c:v>
                </c:pt>
              </c:numCache>
            </c:numRef>
          </c:val>
        </c:ser>
        <c:axId val="730289304"/>
        <c:axId val="730813016"/>
      </c:barChart>
      <c:catAx>
        <c:axId val="730289304"/>
        <c:scaling>
          <c:orientation val="minMax"/>
        </c:scaling>
        <c:axPos val="b"/>
        <c:numFmt formatCode="General" sourceLinked="1"/>
        <c:tickLblPos val="nextTo"/>
        <c:txPr>
          <a:bodyPr rot="5400000" vert="horz"/>
          <a:lstStyle/>
          <a:p>
            <a:pPr>
              <a:defRPr lang="ja-JP"/>
            </a:pPr>
            <a:endParaRPr lang="en-US"/>
          </a:p>
        </c:txPr>
        <c:crossAx val="730813016"/>
        <c:crosses val="autoZero"/>
        <c:auto val="1"/>
        <c:lblAlgn val="ctr"/>
        <c:lblOffset val="100"/>
      </c:catAx>
      <c:valAx>
        <c:axId val="730813016"/>
        <c:scaling>
          <c:orientation val="minMax"/>
        </c:scaling>
        <c:axPos val="l"/>
        <c:numFmt formatCode="General" sourceLinked="1"/>
        <c:tickLblPos val="nextTo"/>
        <c:txPr>
          <a:bodyPr/>
          <a:lstStyle/>
          <a:p>
            <a:pPr>
              <a:defRPr lang="ja-JP"/>
            </a:pPr>
            <a:endParaRPr lang="en-US"/>
          </a:p>
        </c:txPr>
        <c:crossAx val="730289304"/>
        <c:crosses val="autoZero"/>
        <c:crossBetween val="between"/>
      </c:valAx>
      <c:spPr>
        <a:solidFill>
          <a:schemeClr val="bg1"/>
        </a:solidFill>
        <a:ln w="25400">
          <a:solidFill>
            <a:schemeClr val="tx1"/>
          </a:solidFill>
        </a:ln>
      </c:spPr>
    </c:plotArea>
    <c:legend>
      <c:legendPos val="r"/>
      <c:layout>
        <c:manualLayout>
          <c:xMode val="edge"/>
          <c:yMode val="edge"/>
          <c:x val="0.739969354592449"/>
          <c:y val="0.0647193338528042"/>
          <c:w val="0.159519458991071"/>
          <c:h val="0.152107635692182"/>
        </c:manualLayout>
      </c:layout>
      <c:txPr>
        <a:bodyPr/>
        <a:lstStyle/>
        <a:p>
          <a:pPr>
            <a:defRPr lang="ja-JP"/>
          </a:pPr>
          <a:endParaRPr lang="en-US"/>
        </a:p>
      </c:txPr>
    </c:legend>
    <c:plotVisOnly val="1"/>
    <c:dispBlanksAs val="gap"/>
  </c:chart>
  <c:txPr>
    <a:bodyPr/>
    <a:lstStyle/>
    <a:p>
      <a:pPr>
        <a:defRPr sz="1600">
          <a:latin typeface="AR P丸ゴシック体E" pitchFamily="50" charset="-128"/>
          <a:ea typeface="AR P丸ゴシック体E" pitchFamily="50" charset="-128"/>
        </a:defRPr>
      </a:pPr>
      <a:endParaRPr lang="en-US"/>
    </a:p>
  </c:txPr>
  <c:externalData r:id="rId1"/>
</c:chartSpace>
</file>

<file path=ppt/charts/chart18.xml><?xml version="1.0" encoding="utf-8"?>
<c:chartSpace xmlns:c="http://schemas.openxmlformats.org/drawingml/2006/chart" xmlns:a="http://schemas.openxmlformats.org/drawingml/2006/main" xmlns:r="http://schemas.openxmlformats.org/officeDocument/2006/relationships">
  <c:date1904 val="1"/>
  <c:lang val="en-US"/>
  <c:style val="19"/>
  <c:chart>
    <c:plotArea>
      <c:layout>
        <c:manualLayout>
          <c:layoutTarget val="inner"/>
          <c:xMode val="edge"/>
          <c:yMode val="edge"/>
          <c:x val="0.128469953071686"/>
          <c:y val="0.0014186841675235"/>
          <c:w val="0.697275208183004"/>
          <c:h val="0.906551603811777"/>
        </c:manualLayout>
      </c:layout>
      <c:pieChart>
        <c:varyColors val="1"/>
        <c:ser>
          <c:idx val="0"/>
          <c:order val="0"/>
          <c:dLbls>
            <c:txPr>
              <a:bodyPr/>
              <a:lstStyle/>
              <a:p>
                <a:pPr>
                  <a:defRPr lang="ja-JP"/>
                </a:pPr>
                <a:endParaRPr lang="en-US"/>
              </a:p>
            </c:txPr>
            <c:showVal val="1"/>
            <c:showCatName val="1"/>
            <c:showLeaderLines val="1"/>
          </c:dLbls>
          <c:cat>
            <c:strRef>
              <c:f>'Q13-23済'!$AG$3:$AG$4</c:f>
              <c:strCache>
                <c:ptCount val="2"/>
                <c:pt idx="0">
                  <c:v>ある</c:v>
                </c:pt>
                <c:pt idx="1">
                  <c:v>なし</c:v>
                </c:pt>
              </c:strCache>
            </c:strRef>
          </c:cat>
          <c:val>
            <c:numRef>
              <c:f>'Q13-23済'!$AH$3:$AH$4</c:f>
              <c:numCache>
                <c:formatCode>General</c:formatCode>
                <c:ptCount val="2"/>
                <c:pt idx="0">
                  <c:v>16.0</c:v>
                </c:pt>
                <c:pt idx="1">
                  <c:v>22.0</c:v>
                </c:pt>
              </c:numCache>
            </c:numRef>
          </c:val>
        </c:ser>
        <c:firstSliceAng val="0"/>
      </c:pieChart>
    </c:plotArea>
    <c:plotVisOnly val="1"/>
    <c:dispBlanksAs val="zero"/>
  </c:chart>
  <c:txPr>
    <a:bodyPr/>
    <a:lstStyle/>
    <a:p>
      <a:pPr>
        <a:defRPr sz="1800">
          <a:latin typeface="AR P丸ゴシック体E" pitchFamily="50" charset="-128"/>
          <a:ea typeface="AR P丸ゴシック体E" pitchFamily="50" charset="-128"/>
        </a:defRPr>
      </a:pPr>
      <a:endParaRPr lang="en-US"/>
    </a:p>
  </c:txPr>
  <c:externalData r:id="rId1"/>
</c:chartSpace>
</file>

<file path=ppt/charts/chart19.xml><?xml version="1.0" encoding="utf-8"?>
<c:chartSpace xmlns:c="http://schemas.openxmlformats.org/drawingml/2006/chart" xmlns:a="http://schemas.openxmlformats.org/drawingml/2006/main" xmlns:r="http://schemas.openxmlformats.org/officeDocument/2006/relationships">
  <c:date1904 val="1"/>
  <c:lang val="en-US"/>
  <c:style val="20"/>
  <c:chart>
    <c:plotArea>
      <c:layout>
        <c:manualLayout>
          <c:layoutTarget val="inner"/>
          <c:xMode val="edge"/>
          <c:yMode val="edge"/>
          <c:x val="0.128470174908548"/>
          <c:y val="0.0014186841675235"/>
          <c:w val="0.697274791846975"/>
          <c:h val="0.906551603811777"/>
        </c:manualLayout>
      </c:layout>
      <c:pieChart>
        <c:varyColors val="1"/>
        <c:ser>
          <c:idx val="0"/>
          <c:order val="0"/>
          <c:dLbls>
            <c:txPr>
              <a:bodyPr/>
              <a:lstStyle/>
              <a:p>
                <a:pPr>
                  <a:defRPr lang="ja-JP"/>
                </a:pPr>
                <a:endParaRPr lang="en-US"/>
              </a:p>
            </c:txPr>
            <c:showVal val="1"/>
            <c:showCatName val="1"/>
            <c:showLeaderLines val="1"/>
          </c:dLbls>
          <c:cat>
            <c:strRef>
              <c:f>'Q13-23済'!$AG$3:$AG$4</c:f>
              <c:strCache>
                <c:ptCount val="2"/>
                <c:pt idx="0">
                  <c:v>ある</c:v>
                </c:pt>
                <c:pt idx="1">
                  <c:v>なし</c:v>
                </c:pt>
              </c:strCache>
            </c:strRef>
          </c:cat>
          <c:val>
            <c:numRef>
              <c:f>'Q13-23済'!$AI$3:$AI$4</c:f>
              <c:numCache>
                <c:formatCode>General</c:formatCode>
                <c:ptCount val="2"/>
                <c:pt idx="0">
                  <c:v>12.0</c:v>
                </c:pt>
                <c:pt idx="1">
                  <c:v>10.0</c:v>
                </c:pt>
              </c:numCache>
            </c:numRef>
          </c:val>
        </c:ser>
        <c:firstSliceAng val="0"/>
      </c:pieChart>
    </c:plotArea>
    <c:plotVisOnly val="1"/>
    <c:dispBlanksAs val="zero"/>
  </c:chart>
  <c:txPr>
    <a:bodyPr/>
    <a:lstStyle/>
    <a:p>
      <a:pPr>
        <a:defRPr sz="2000">
          <a:latin typeface="AR P丸ゴシック体E" pitchFamily="50" charset="-128"/>
          <a:ea typeface="AR P丸ゴシック体E" pitchFamily="50" charset="-128"/>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18"/>
  <c:chart>
    <c:plotArea>
      <c:layout>
        <c:manualLayout>
          <c:layoutTarget val="inner"/>
          <c:xMode val="edge"/>
          <c:yMode val="edge"/>
          <c:x val="0.102918389184827"/>
          <c:y val="0.136659310581653"/>
          <c:w val="0.828045909129005"/>
          <c:h val="0.828066830958176"/>
        </c:manualLayout>
      </c:layout>
      <c:pieChart>
        <c:varyColors val="1"/>
        <c:ser>
          <c:idx val="0"/>
          <c:order val="0"/>
          <c:dLbls>
            <c:txPr>
              <a:bodyPr/>
              <a:lstStyle/>
              <a:p>
                <a:pPr>
                  <a:defRPr lang="ja-JP"/>
                </a:pPr>
                <a:endParaRPr lang="en-US"/>
              </a:p>
            </c:txPr>
            <c:showVal val="1"/>
            <c:showLeaderLines val="1"/>
          </c:dLbls>
          <c:cat>
            <c:strRef>
              <c:f>'Q1-３'!$I$2:$I$3</c:f>
              <c:strCache>
                <c:ptCount val="2"/>
                <c:pt idx="0">
                  <c:v>男性</c:v>
                </c:pt>
                <c:pt idx="1">
                  <c:v>女性</c:v>
                </c:pt>
              </c:strCache>
            </c:strRef>
          </c:cat>
          <c:val>
            <c:numRef>
              <c:f>'Q1-３'!$J$2:$J$3</c:f>
              <c:numCache>
                <c:formatCode>General</c:formatCode>
                <c:ptCount val="2"/>
                <c:pt idx="0">
                  <c:v>52.0</c:v>
                </c:pt>
                <c:pt idx="1">
                  <c:v>32.0</c:v>
                </c:pt>
              </c:numCache>
            </c:numRef>
          </c:val>
        </c:ser>
        <c:firstSliceAng val="0"/>
      </c:pieChart>
    </c:plotArea>
    <c:legend>
      <c:legendPos val="r"/>
      <c:layout>
        <c:manualLayout>
          <c:xMode val="edge"/>
          <c:yMode val="edge"/>
          <c:x val="0.773504698308375"/>
          <c:y val="0.00994990455605947"/>
          <c:w val="0.180082330033505"/>
          <c:h val="0.152767874276596"/>
        </c:manualLayout>
      </c:layout>
      <c:txPr>
        <a:bodyPr/>
        <a:lstStyle/>
        <a:p>
          <a:pPr>
            <a:defRPr lang="ja-JP"/>
          </a:pPr>
          <a:endParaRPr lang="en-US"/>
        </a:p>
      </c:txPr>
    </c:legend>
    <c:plotVisOnly val="1"/>
    <c:dispBlanksAs val="zero"/>
  </c:chart>
  <c:txPr>
    <a:bodyPr/>
    <a:lstStyle/>
    <a:p>
      <a:pPr>
        <a:defRPr sz="1800">
          <a:latin typeface="AR P丸ゴシック体E" pitchFamily="50" charset="-128"/>
          <a:ea typeface="AR P丸ゴシック体E" pitchFamily="50" charset="-128"/>
        </a:defRPr>
      </a:pPr>
      <a:endParaRPr lang="en-US"/>
    </a:p>
  </c:txPr>
  <c:externalData r:id="rId1"/>
</c:chartSpace>
</file>

<file path=ppt/charts/chart20.xml><?xml version="1.0" encoding="utf-8"?>
<c:chartSpace xmlns:c="http://schemas.openxmlformats.org/drawingml/2006/chart" xmlns:a="http://schemas.openxmlformats.org/drawingml/2006/main" xmlns:r="http://schemas.openxmlformats.org/officeDocument/2006/relationships">
  <c:date1904 val="1"/>
  <c:lang val="en-US"/>
  <c:style val="18"/>
  <c:chart>
    <c:plotArea>
      <c:layout>
        <c:manualLayout>
          <c:layoutTarget val="inner"/>
          <c:xMode val="edge"/>
          <c:yMode val="edge"/>
          <c:x val="0.0973784410859111"/>
          <c:y val="0.0467943177386534"/>
          <c:w val="0.844825153355976"/>
          <c:h val="0.733948802400958"/>
        </c:manualLayout>
      </c:layout>
      <c:barChart>
        <c:barDir val="col"/>
        <c:grouping val="percentStacked"/>
        <c:ser>
          <c:idx val="0"/>
          <c:order val="0"/>
          <c:tx>
            <c:strRef>
              <c:f>'Q13-23済'!$AR$2</c:f>
              <c:strCache>
                <c:ptCount val="1"/>
                <c:pt idx="0">
                  <c:v>１人</c:v>
                </c:pt>
              </c:strCache>
            </c:strRef>
          </c:tx>
          <c:cat>
            <c:strRef>
              <c:f>'Q13-23済'!$AQ$3:$AQ$4</c:f>
              <c:strCache>
                <c:ptCount val="2"/>
                <c:pt idx="0">
                  <c:v>男性</c:v>
                </c:pt>
                <c:pt idx="1">
                  <c:v>女性</c:v>
                </c:pt>
              </c:strCache>
            </c:strRef>
          </c:cat>
          <c:val>
            <c:numRef>
              <c:f>'Q13-23済'!$AR$3:$AR$4</c:f>
              <c:numCache>
                <c:formatCode>General</c:formatCode>
                <c:ptCount val="2"/>
                <c:pt idx="0">
                  <c:v>6.0</c:v>
                </c:pt>
                <c:pt idx="1">
                  <c:v>10.0</c:v>
                </c:pt>
              </c:numCache>
            </c:numRef>
          </c:val>
        </c:ser>
        <c:ser>
          <c:idx val="1"/>
          <c:order val="1"/>
          <c:tx>
            <c:strRef>
              <c:f>'Q13-23済'!$AS$2</c:f>
              <c:strCache>
                <c:ptCount val="1"/>
                <c:pt idx="0">
                  <c:v>２人</c:v>
                </c:pt>
              </c:strCache>
            </c:strRef>
          </c:tx>
          <c:cat>
            <c:strRef>
              <c:f>'Q13-23済'!$AQ$3:$AQ$4</c:f>
              <c:strCache>
                <c:ptCount val="2"/>
                <c:pt idx="0">
                  <c:v>男性</c:v>
                </c:pt>
                <c:pt idx="1">
                  <c:v>女性</c:v>
                </c:pt>
              </c:strCache>
            </c:strRef>
          </c:cat>
          <c:val>
            <c:numRef>
              <c:f>'Q13-23済'!$AS$3:$AS$4</c:f>
              <c:numCache>
                <c:formatCode>General</c:formatCode>
                <c:ptCount val="2"/>
                <c:pt idx="0">
                  <c:v>12.0</c:v>
                </c:pt>
                <c:pt idx="1">
                  <c:v>2.0</c:v>
                </c:pt>
              </c:numCache>
            </c:numRef>
          </c:val>
        </c:ser>
        <c:ser>
          <c:idx val="2"/>
          <c:order val="2"/>
          <c:tx>
            <c:strRef>
              <c:f>'Q13-23済'!$AT$2</c:f>
              <c:strCache>
                <c:ptCount val="1"/>
                <c:pt idx="0">
                  <c:v>３人</c:v>
                </c:pt>
              </c:strCache>
            </c:strRef>
          </c:tx>
          <c:cat>
            <c:strRef>
              <c:f>'Q13-23済'!$AQ$3:$AQ$4</c:f>
              <c:strCache>
                <c:ptCount val="2"/>
                <c:pt idx="0">
                  <c:v>男性</c:v>
                </c:pt>
                <c:pt idx="1">
                  <c:v>女性</c:v>
                </c:pt>
              </c:strCache>
            </c:strRef>
          </c:cat>
          <c:val>
            <c:numRef>
              <c:f>'Q13-23済'!$AT$3:$AT$4</c:f>
              <c:numCache>
                <c:formatCode>General</c:formatCode>
                <c:ptCount val="2"/>
                <c:pt idx="0">
                  <c:v>4.0</c:v>
                </c:pt>
                <c:pt idx="1">
                  <c:v>0.0</c:v>
                </c:pt>
              </c:numCache>
            </c:numRef>
          </c:val>
        </c:ser>
        <c:overlap val="100"/>
        <c:axId val="537721864"/>
        <c:axId val="730654008"/>
      </c:barChart>
      <c:catAx>
        <c:axId val="537721864"/>
        <c:scaling>
          <c:orientation val="minMax"/>
        </c:scaling>
        <c:axPos val="b"/>
        <c:numFmt formatCode="General" sourceLinked="1"/>
        <c:tickLblPos val="nextTo"/>
        <c:txPr>
          <a:bodyPr/>
          <a:lstStyle/>
          <a:p>
            <a:pPr>
              <a:defRPr lang="ja-JP"/>
            </a:pPr>
            <a:endParaRPr lang="en-US"/>
          </a:p>
        </c:txPr>
        <c:crossAx val="730654008"/>
        <c:crosses val="autoZero"/>
        <c:auto val="1"/>
        <c:lblAlgn val="ctr"/>
        <c:lblOffset val="100"/>
      </c:catAx>
      <c:valAx>
        <c:axId val="730654008"/>
        <c:scaling>
          <c:orientation val="minMax"/>
        </c:scaling>
        <c:axPos val="l"/>
        <c:numFmt formatCode="0%" sourceLinked="1"/>
        <c:tickLblPos val="nextTo"/>
        <c:txPr>
          <a:bodyPr/>
          <a:lstStyle/>
          <a:p>
            <a:pPr>
              <a:defRPr lang="ja-JP"/>
            </a:pPr>
            <a:endParaRPr lang="en-US"/>
          </a:p>
        </c:txPr>
        <c:crossAx val="537721864"/>
        <c:crosses val="autoZero"/>
        <c:crossBetween val="between"/>
      </c:valAx>
      <c:spPr>
        <a:solidFill>
          <a:schemeClr val="bg1"/>
        </a:solidFill>
        <a:ln w="25400">
          <a:solidFill>
            <a:schemeClr val="tx1"/>
          </a:solidFill>
        </a:ln>
      </c:spPr>
    </c:plotArea>
    <c:legend>
      <c:legendPos val="b"/>
      <c:layout>
        <c:manualLayout>
          <c:xMode val="edge"/>
          <c:yMode val="edge"/>
          <c:x val="0.317161558320262"/>
          <c:y val="0.854456678798024"/>
          <c:w val="0.579385772612567"/>
          <c:h val="0.126007326007326"/>
        </c:manualLayout>
      </c:layout>
      <c:txPr>
        <a:bodyPr/>
        <a:lstStyle/>
        <a:p>
          <a:pPr>
            <a:defRPr lang="ja-JP"/>
          </a:pPr>
          <a:endParaRPr lang="en-US"/>
        </a:p>
      </c:txPr>
    </c:legend>
    <c:plotVisOnly val="1"/>
    <c:dispBlanksAs val="gap"/>
  </c:chart>
  <c:txPr>
    <a:bodyPr/>
    <a:lstStyle/>
    <a:p>
      <a:pPr>
        <a:defRPr sz="2000">
          <a:latin typeface="AR P丸ゴシック体E" pitchFamily="50" charset="-128"/>
          <a:ea typeface="AR P丸ゴシック体E" pitchFamily="50" charset="-128"/>
        </a:defRPr>
      </a:pPr>
      <a:endParaRPr lang="en-US"/>
    </a:p>
  </c:txPr>
  <c:externalData r:id="rId1"/>
</c:chartSpace>
</file>

<file path=ppt/charts/chart21.xml><?xml version="1.0" encoding="utf-8"?>
<c:chartSpace xmlns:c="http://schemas.openxmlformats.org/drawingml/2006/chart" xmlns:a="http://schemas.openxmlformats.org/drawingml/2006/main" xmlns:r="http://schemas.openxmlformats.org/officeDocument/2006/relationships">
  <c:date1904 val="1"/>
  <c:lang val="en-US"/>
  <c:style val="26"/>
  <c:chart>
    <c:plotArea>
      <c:layout>
        <c:manualLayout>
          <c:layoutTarget val="inner"/>
          <c:xMode val="edge"/>
          <c:yMode val="edge"/>
          <c:x val="0.204724027898264"/>
          <c:y val="0.0175848906615133"/>
          <c:w val="0.768972810200704"/>
          <c:h val="0.816594291613419"/>
        </c:manualLayout>
      </c:layout>
      <c:barChart>
        <c:barDir val="col"/>
        <c:grouping val="clustered"/>
        <c:ser>
          <c:idx val="0"/>
          <c:order val="0"/>
          <c:tx>
            <c:strRef>
              <c:f>'Q13-23済'!$AX$3</c:f>
              <c:strCache>
                <c:ptCount val="1"/>
                <c:pt idx="0">
                  <c:v>男性</c:v>
                </c:pt>
              </c:strCache>
            </c:strRef>
          </c:tx>
          <c:cat>
            <c:strRef>
              <c:f>'Q13-23済'!$AY$2:$BD$2</c:f>
              <c:strCache>
                <c:ptCount val="6"/>
                <c:pt idx="0">
                  <c:v>していない</c:v>
                </c:pt>
                <c:pt idx="1">
                  <c:v>３か月未満</c:v>
                </c:pt>
                <c:pt idx="2">
                  <c:v>３～６か月</c:v>
                </c:pt>
                <c:pt idx="3">
                  <c:v>６か月～１年</c:v>
                </c:pt>
                <c:pt idx="4">
                  <c:v>１～２年</c:v>
                </c:pt>
                <c:pt idx="5">
                  <c:v>２年以上</c:v>
                </c:pt>
              </c:strCache>
            </c:strRef>
          </c:cat>
          <c:val>
            <c:numRef>
              <c:f>'Q13-23済'!$AY$3:$BD$3</c:f>
              <c:numCache>
                <c:formatCode>General</c:formatCode>
                <c:ptCount val="6"/>
                <c:pt idx="0">
                  <c:v>17.0</c:v>
                </c:pt>
                <c:pt idx="1">
                  <c:v>2.0</c:v>
                </c:pt>
                <c:pt idx="2">
                  <c:v>1.0</c:v>
                </c:pt>
              </c:numCache>
            </c:numRef>
          </c:val>
        </c:ser>
        <c:ser>
          <c:idx val="1"/>
          <c:order val="1"/>
          <c:tx>
            <c:strRef>
              <c:f>'Q13-23済'!$AX$4</c:f>
              <c:strCache>
                <c:ptCount val="1"/>
                <c:pt idx="0">
                  <c:v>女性</c:v>
                </c:pt>
              </c:strCache>
            </c:strRef>
          </c:tx>
          <c:cat>
            <c:strRef>
              <c:f>'Q13-23済'!$AY$2:$BD$2</c:f>
              <c:strCache>
                <c:ptCount val="6"/>
                <c:pt idx="0">
                  <c:v>していない</c:v>
                </c:pt>
                <c:pt idx="1">
                  <c:v>３か月未満</c:v>
                </c:pt>
                <c:pt idx="2">
                  <c:v>３～６か月</c:v>
                </c:pt>
                <c:pt idx="3">
                  <c:v>６か月～１年</c:v>
                </c:pt>
                <c:pt idx="4">
                  <c:v>１～２年</c:v>
                </c:pt>
                <c:pt idx="5">
                  <c:v>２年以上</c:v>
                </c:pt>
              </c:strCache>
            </c:strRef>
          </c:cat>
          <c:val>
            <c:numRef>
              <c:f>'Q13-23済'!$AY$4:$BD$4</c:f>
              <c:numCache>
                <c:formatCode>General</c:formatCode>
                <c:ptCount val="6"/>
                <c:pt idx="1">
                  <c:v>4.0</c:v>
                </c:pt>
                <c:pt idx="2">
                  <c:v>2.0</c:v>
                </c:pt>
                <c:pt idx="3">
                  <c:v>6.0</c:v>
                </c:pt>
                <c:pt idx="4">
                  <c:v>2.0</c:v>
                </c:pt>
              </c:numCache>
            </c:numRef>
          </c:val>
        </c:ser>
        <c:axId val="556221272"/>
        <c:axId val="556261720"/>
      </c:barChart>
      <c:catAx>
        <c:axId val="556221272"/>
        <c:scaling>
          <c:orientation val="minMax"/>
        </c:scaling>
        <c:axPos val="b"/>
        <c:numFmt formatCode="General" sourceLinked="1"/>
        <c:tickLblPos val="nextTo"/>
        <c:txPr>
          <a:bodyPr rot="5400000" vert="horz"/>
          <a:lstStyle/>
          <a:p>
            <a:pPr>
              <a:defRPr lang="ja-JP"/>
            </a:pPr>
            <a:endParaRPr lang="en-US"/>
          </a:p>
        </c:txPr>
        <c:crossAx val="556261720"/>
        <c:crosses val="autoZero"/>
        <c:auto val="1"/>
        <c:lblAlgn val="ctr"/>
        <c:lblOffset val="100"/>
      </c:catAx>
      <c:valAx>
        <c:axId val="556261720"/>
        <c:scaling>
          <c:orientation val="minMax"/>
        </c:scaling>
        <c:axPos val="l"/>
        <c:numFmt formatCode="General" sourceLinked="1"/>
        <c:tickLblPos val="nextTo"/>
        <c:txPr>
          <a:bodyPr/>
          <a:lstStyle/>
          <a:p>
            <a:pPr>
              <a:defRPr lang="ja-JP"/>
            </a:pPr>
            <a:endParaRPr lang="en-US"/>
          </a:p>
        </c:txPr>
        <c:crossAx val="556221272"/>
        <c:crosses val="autoZero"/>
        <c:crossBetween val="between"/>
      </c:valAx>
      <c:spPr>
        <a:solidFill>
          <a:schemeClr val="bg1"/>
        </a:solidFill>
        <a:ln w="25400">
          <a:solidFill>
            <a:schemeClr val="tx1"/>
          </a:solidFill>
        </a:ln>
      </c:spPr>
    </c:plotArea>
    <c:legend>
      <c:legendPos val="r"/>
      <c:layout>
        <c:manualLayout>
          <c:xMode val="edge"/>
          <c:yMode val="edge"/>
          <c:x val="0.686189504330434"/>
          <c:y val="0.0647193338528042"/>
          <c:w val="0.214602033252381"/>
          <c:h val="0.115481286404227"/>
        </c:manualLayout>
      </c:layout>
      <c:txPr>
        <a:bodyPr/>
        <a:lstStyle/>
        <a:p>
          <a:pPr>
            <a:defRPr lang="ja-JP"/>
          </a:pPr>
          <a:endParaRPr lang="en-US"/>
        </a:p>
      </c:txPr>
    </c:legend>
    <c:plotVisOnly val="1"/>
    <c:dispBlanksAs val="gap"/>
  </c:chart>
  <c:txPr>
    <a:bodyPr/>
    <a:lstStyle/>
    <a:p>
      <a:pPr>
        <a:defRPr sz="1800">
          <a:latin typeface="AR P丸ゴシック体E" pitchFamily="50" charset="-128"/>
          <a:ea typeface="AR P丸ゴシック体E" pitchFamily="50" charset="-128"/>
        </a:defRPr>
      </a:pPr>
      <a:endParaRPr lang="en-US"/>
    </a:p>
  </c:txPr>
  <c:externalData r:id="rId1"/>
</c:chartSpace>
</file>

<file path=ppt/charts/chart22.xml><?xml version="1.0" encoding="utf-8"?>
<c:chartSpace xmlns:c="http://schemas.openxmlformats.org/drawingml/2006/chart" xmlns:a="http://schemas.openxmlformats.org/drawingml/2006/main" xmlns:r="http://schemas.openxmlformats.org/officeDocument/2006/relationships">
  <c:lang val="en-US"/>
  <c:style val="26"/>
  <c:chart>
    <c:plotArea>
      <c:layout>
        <c:manualLayout>
          <c:layoutTarget val="inner"/>
          <c:xMode val="edge"/>
          <c:yMode val="edge"/>
          <c:x val="0.102189072696188"/>
          <c:y val="0.0175848906615133"/>
          <c:w val="0.860494207333694"/>
          <c:h val="0.816594291613419"/>
        </c:manualLayout>
      </c:layout>
      <c:barChart>
        <c:barDir val="col"/>
        <c:grouping val="clustered"/>
        <c:ser>
          <c:idx val="0"/>
          <c:order val="0"/>
          <c:tx>
            <c:strRef>
              <c:f>'Q13-23済'!$BH$3</c:f>
              <c:strCache>
                <c:ptCount val="1"/>
                <c:pt idx="0">
                  <c:v>男性</c:v>
                </c:pt>
              </c:strCache>
            </c:strRef>
          </c:tx>
          <c:cat>
            <c:strRef>
              <c:f>'Q13-23済'!$BI$2:$BL$2</c:f>
              <c:strCache>
                <c:ptCount val="4"/>
                <c:pt idx="0">
                  <c:v>いる</c:v>
                </c:pt>
                <c:pt idx="1">
                  <c:v>いた</c:v>
                </c:pt>
                <c:pt idx="2">
                  <c:v>予想される</c:v>
                </c:pt>
                <c:pt idx="3">
                  <c:v>いない</c:v>
                </c:pt>
              </c:strCache>
            </c:strRef>
          </c:cat>
          <c:val>
            <c:numRef>
              <c:f>'Q13-23済'!$BI$3:$BL$3</c:f>
              <c:numCache>
                <c:formatCode>General</c:formatCode>
                <c:ptCount val="4"/>
                <c:pt idx="0">
                  <c:v>2.0</c:v>
                </c:pt>
                <c:pt idx="1">
                  <c:v>3.0</c:v>
                </c:pt>
                <c:pt idx="2">
                  <c:v>14.0</c:v>
                </c:pt>
                <c:pt idx="3">
                  <c:v>30.0</c:v>
                </c:pt>
              </c:numCache>
            </c:numRef>
          </c:val>
        </c:ser>
        <c:ser>
          <c:idx val="1"/>
          <c:order val="1"/>
          <c:tx>
            <c:strRef>
              <c:f>'Q13-23済'!$BH$4</c:f>
              <c:strCache>
                <c:ptCount val="1"/>
                <c:pt idx="0">
                  <c:v>女性</c:v>
                </c:pt>
              </c:strCache>
            </c:strRef>
          </c:tx>
          <c:cat>
            <c:strRef>
              <c:f>'Q13-23済'!$BI$2:$BL$2</c:f>
              <c:strCache>
                <c:ptCount val="4"/>
                <c:pt idx="0">
                  <c:v>いる</c:v>
                </c:pt>
                <c:pt idx="1">
                  <c:v>いた</c:v>
                </c:pt>
                <c:pt idx="2">
                  <c:v>予想される</c:v>
                </c:pt>
                <c:pt idx="3">
                  <c:v>いない</c:v>
                </c:pt>
              </c:strCache>
            </c:strRef>
          </c:cat>
          <c:val>
            <c:numRef>
              <c:f>'Q13-23済'!$BI$4:$BL$4</c:f>
              <c:numCache>
                <c:formatCode>General</c:formatCode>
                <c:ptCount val="4"/>
                <c:pt idx="0">
                  <c:v>2.0</c:v>
                </c:pt>
                <c:pt idx="1">
                  <c:v>3.0</c:v>
                </c:pt>
                <c:pt idx="2">
                  <c:v>8.0</c:v>
                </c:pt>
                <c:pt idx="3">
                  <c:v>18.0</c:v>
                </c:pt>
              </c:numCache>
            </c:numRef>
          </c:val>
        </c:ser>
        <c:axId val="556521848"/>
        <c:axId val="539800184"/>
      </c:barChart>
      <c:catAx>
        <c:axId val="556521848"/>
        <c:scaling>
          <c:orientation val="minMax"/>
        </c:scaling>
        <c:axPos val="b"/>
        <c:numFmt formatCode="General" sourceLinked="1"/>
        <c:tickLblPos val="nextTo"/>
        <c:txPr>
          <a:bodyPr rot="5400000" vert="horz"/>
          <a:lstStyle/>
          <a:p>
            <a:pPr>
              <a:defRPr lang="ja-JP"/>
            </a:pPr>
            <a:endParaRPr lang="en-US"/>
          </a:p>
        </c:txPr>
        <c:crossAx val="539800184"/>
        <c:crosses val="autoZero"/>
        <c:auto val="1"/>
        <c:lblAlgn val="ctr"/>
        <c:lblOffset val="100"/>
      </c:catAx>
      <c:valAx>
        <c:axId val="539800184"/>
        <c:scaling>
          <c:orientation val="minMax"/>
        </c:scaling>
        <c:axPos val="l"/>
        <c:numFmt formatCode="General" sourceLinked="1"/>
        <c:tickLblPos val="nextTo"/>
        <c:txPr>
          <a:bodyPr/>
          <a:lstStyle/>
          <a:p>
            <a:pPr>
              <a:defRPr lang="ja-JP"/>
            </a:pPr>
            <a:endParaRPr lang="en-US"/>
          </a:p>
        </c:txPr>
        <c:crossAx val="556521848"/>
        <c:crosses val="autoZero"/>
        <c:crossBetween val="between"/>
      </c:valAx>
      <c:spPr>
        <a:solidFill>
          <a:schemeClr val="bg1"/>
        </a:solidFill>
        <a:ln w="25400">
          <a:solidFill>
            <a:schemeClr val="tx1"/>
          </a:solidFill>
        </a:ln>
      </c:spPr>
    </c:plotArea>
    <c:legend>
      <c:legendPos val="r"/>
      <c:layout>
        <c:manualLayout>
          <c:xMode val="edge"/>
          <c:yMode val="edge"/>
          <c:x val="0.143372596692057"/>
          <c:y val="0.0501934410197902"/>
          <c:w val="0.216886581567565"/>
          <c:h val="0.115481286404227"/>
        </c:manualLayout>
      </c:layout>
      <c:txPr>
        <a:bodyPr/>
        <a:lstStyle/>
        <a:p>
          <a:pPr>
            <a:defRPr lang="ja-JP"/>
          </a:pPr>
          <a:endParaRPr lang="en-US"/>
        </a:p>
      </c:txPr>
    </c:legend>
    <c:plotVisOnly val="1"/>
    <c:dispBlanksAs val="gap"/>
  </c:chart>
  <c:txPr>
    <a:bodyPr/>
    <a:lstStyle/>
    <a:p>
      <a:pPr>
        <a:defRPr sz="1600">
          <a:latin typeface="AR P丸ゴシック体E" pitchFamily="50" charset="-128"/>
          <a:ea typeface="AR P丸ゴシック体E" pitchFamily="50" charset="-128"/>
        </a:defRPr>
      </a:pPr>
      <a:endParaRPr lang="en-US"/>
    </a:p>
  </c:txPr>
  <c:externalData r:id="rId1"/>
</c:chartSpace>
</file>

<file path=ppt/charts/chart23.xml><?xml version="1.0" encoding="utf-8"?>
<c:chartSpace xmlns:c="http://schemas.openxmlformats.org/drawingml/2006/chart" xmlns:a="http://schemas.openxmlformats.org/drawingml/2006/main" xmlns:r="http://schemas.openxmlformats.org/officeDocument/2006/relationships">
  <c:date1904 val="1"/>
  <c:lang val="en-US"/>
  <c:style val="2"/>
  <c:chart>
    <c:plotArea>
      <c:layout>
        <c:manualLayout>
          <c:layoutTarget val="inner"/>
          <c:xMode val="edge"/>
          <c:yMode val="edge"/>
          <c:x val="0.225158622362272"/>
          <c:y val="0.127016058476561"/>
          <c:w val="0.62257237018594"/>
          <c:h val="0.858647023960715"/>
        </c:manualLayout>
      </c:layout>
      <c:pieChart>
        <c:varyColors val="1"/>
        <c:ser>
          <c:idx val="0"/>
          <c:order val="0"/>
          <c:dLbls>
            <c:txPr>
              <a:bodyPr/>
              <a:lstStyle/>
              <a:p>
                <a:pPr>
                  <a:defRPr lang="ja-JP"/>
                </a:pPr>
                <a:endParaRPr lang="en-US"/>
              </a:p>
            </c:txPr>
            <c:dLblPos val="outEnd"/>
            <c:showVal val="1"/>
            <c:showCatName val="1"/>
          </c:dLbls>
          <c:cat>
            <c:strRef>
              <c:f>'Q13-23済'!$BQ$17:$BQ$19</c:f>
              <c:strCache>
                <c:ptCount val="3"/>
                <c:pt idx="0">
                  <c:v>主に家族で</c:v>
                </c:pt>
                <c:pt idx="1">
                  <c:v>介護施設を利用</c:v>
                </c:pt>
                <c:pt idx="2">
                  <c:v>介護サービスと家族</c:v>
                </c:pt>
              </c:strCache>
            </c:strRef>
          </c:cat>
          <c:val>
            <c:numRef>
              <c:f>'Q13-23済'!$BR$17:$BR$19</c:f>
              <c:numCache>
                <c:formatCode>General</c:formatCode>
                <c:ptCount val="3"/>
                <c:pt idx="0">
                  <c:v>0.0</c:v>
                </c:pt>
                <c:pt idx="1">
                  <c:v>4.0</c:v>
                </c:pt>
                <c:pt idx="2">
                  <c:v>5.0</c:v>
                </c:pt>
              </c:numCache>
            </c:numRef>
          </c:val>
        </c:ser>
        <c:firstSliceAng val="0"/>
      </c:pieChart>
      <c:spPr>
        <a:noFill/>
        <a:ln w="25400">
          <a:noFill/>
        </a:ln>
      </c:spPr>
    </c:plotArea>
    <c:plotVisOnly val="1"/>
    <c:dispBlanksAs val="zero"/>
  </c:chart>
  <c:txPr>
    <a:bodyPr/>
    <a:lstStyle/>
    <a:p>
      <a:pPr>
        <a:defRPr sz="1400">
          <a:latin typeface="AR P丸ゴシック体E" pitchFamily="50" charset="-128"/>
          <a:ea typeface="AR P丸ゴシック体E" pitchFamily="50" charset="-128"/>
        </a:defRPr>
      </a:pPr>
      <a:endParaRPr lang="en-US"/>
    </a:p>
  </c:txPr>
  <c:externalData r:id="rId1"/>
</c:chartSpace>
</file>

<file path=ppt/charts/chart24.xml><?xml version="1.0" encoding="utf-8"?>
<c:chartSpace xmlns:c="http://schemas.openxmlformats.org/drawingml/2006/chart" xmlns:a="http://schemas.openxmlformats.org/drawingml/2006/main" xmlns:r="http://schemas.openxmlformats.org/officeDocument/2006/relationships">
  <c:date1904 val="1"/>
  <c:lang val="en-US"/>
  <c:style val="2"/>
  <c:chart>
    <c:plotArea>
      <c:layout/>
      <c:pieChart>
        <c:varyColors val="1"/>
        <c:ser>
          <c:idx val="0"/>
          <c:order val="0"/>
          <c:dLbls>
            <c:dLbl>
              <c:idx val="0"/>
              <c:delete val="1"/>
            </c:dLbl>
            <c:dLbl>
              <c:idx val="3"/>
              <c:delete val="1"/>
            </c:dLbl>
            <c:txPr>
              <a:bodyPr/>
              <a:lstStyle/>
              <a:p>
                <a:pPr>
                  <a:defRPr lang="ja-JP"/>
                </a:pPr>
                <a:endParaRPr lang="en-US"/>
              </a:p>
            </c:txPr>
            <c:dLblPos val="inEnd"/>
            <c:showVal val="1"/>
            <c:showCatName val="1"/>
          </c:dLbls>
          <c:cat>
            <c:strRef>
              <c:f>'Q13-23済'!$BV$16:$BV$19</c:f>
              <c:strCache>
                <c:ptCount val="4"/>
                <c:pt idx="0">
                  <c:v>短時間労働制度</c:v>
                </c:pt>
                <c:pt idx="1">
                  <c:v>介護休暇</c:v>
                </c:pt>
                <c:pt idx="2">
                  <c:v>利用していない</c:v>
                </c:pt>
                <c:pt idx="3">
                  <c:v>離職</c:v>
                </c:pt>
              </c:strCache>
            </c:strRef>
          </c:cat>
          <c:val>
            <c:numRef>
              <c:f>'Q13-23済'!$BW$16:$BW$19</c:f>
              <c:numCache>
                <c:formatCode>General</c:formatCode>
                <c:ptCount val="4"/>
                <c:pt idx="0">
                  <c:v>0.0</c:v>
                </c:pt>
                <c:pt idx="1">
                  <c:v>1.0</c:v>
                </c:pt>
                <c:pt idx="2">
                  <c:v>9.0</c:v>
                </c:pt>
                <c:pt idx="3">
                  <c:v>0.0</c:v>
                </c:pt>
              </c:numCache>
            </c:numRef>
          </c:val>
        </c:ser>
        <c:firstSliceAng val="0"/>
      </c:pieChart>
      <c:spPr>
        <a:noFill/>
        <a:ln w="25400">
          <a:noFill/>
        </a:ln>
      </c:spPr>
    </c:plotArea>
    <c:plotVisOnly val="1"/>
    <c:dispBlanksAs val="zero"/>
  </c:chart>
  <c:txPr>
    <a:bodyPr/>
    <a:lstStyle/>
    <a:p>
      <a:pPr>
        <a:defRPr sz="1800">
          <a:latin typeface="AR P丸ゴシック体E" pitchFamily="50" charset="-128"/>
          <a:ea typeface="AR P丸ゴシック体E" pitchFamily="50" charset="-128"/>
        </a:defRPr>
      </a:pPr>
      <a:endParaRPr lang="en-US"/>
    </a:p>
  </c:txPr>
  <c:externalData r:id="rId1"/>
</c:chartSpace>
</file>

<file path=ppt/charts/chart25.xml><?xml version="1.0" encoding="utf-8"?>
<c:chartSpace xmlns:c="http://schemas.openxmlformats.org/drawingml/2006/chart" xmlns:a="http://schemas.openxmlformats.org/drawingml/2006/main" xmlns:r="http://schemas.openxmlformats.org/officeDocument/2006/relationships">
  <c:date1904 val="1"/>
  <c:lang val="en-US"/>
  <c:style val="26"/>
  <c:chart>
    <c:plotArea>
      <c:layout>
        <c:manualLayout>
          <c:layoutTarget val="inner"/>
          <c:xMode val="edge"/>
          <c:yMode val="edge"/>
          <c:x val="0.185933703224713"/>
          <c:y val="0.0816679477325135"/>
          <c:w val="0.791693548307663"/>
          <c:h val="0.631965228140679"/>
        </c:manualLayout>
      </c:layout>
      <c:barChart>
        <c:barDir val="col"/>
        <c:grouping val="clustered"/>
        <c:ser>
          <c:idx val="0"/>
          <c:order val="0"/>
          <c:tx>
            <c:strRef>
              <c:f>'Q24-Q29'!$C$14</c:f>
              <c:strCache>
                <c:ptCount val="1"/>
                <c:pt idx="0">
                  <c:v>男性：平均11時間</c:v>
                </c:pt>
              </c:strCache>
            </c:strRef>
          </c:tx>
          <c:cat>
            <c:strRef>
              <c:f>'Q24-Q29'!$B$15:$B$20</c:f>
              <c:strCache>
                <c:ptCount val="6"/>
                <c:pt idx="0">
                  <c:v>1-3時間　</c:v>
                </c:pt>
                <c:pt idx="1">
                  <c:v>4-6時間 </c:v>
                </c:pt>
                <c:pt idx="2">
                  <c:v>7-9時間　</c:v>
                </c:pt>
                <c:pt idx="3">
                  <c:v>10-12時間　</c:v>
                </c:pt>
                <c:pt idx="4">
                  <c:v>13-15時間　</c:v>
                </c:pt>
                <c:pt idx="5">
                  <c:v>16-18時間　</c:v>
                </c:pt>
              </c:strCache>
            </c:strRef>
          </c:cat>
          <c:val>
            <c:numRef>
              <c:f>'Q24-Q29'!$C$15:$C$20</c:f>
              <c:numCache>
                <c:formatCode>General</c:formatCode>
                <c:ptCount val="6"/>
                <c:pt idx="0">
                  <c:v>0.0</c:v>
                </c:pt>
                <c:pt idx="1">
                  <c:v>0.0</c:v>
                </c:pt>
                <c:pt idx="2">
                  <c:v>9.0</c:v>
                </c:pt>
                <c:pt idx="3">
                  <c:v>31.0</c:v>
                </c:pt>
                <c:pt idx="4">
                  <c:v>11.0</c:v>
                </c:pt>
                <c:pt idx="5">
                  <c:v>1.0</c:v>
                </c:pt>
              </c:numCache>
            </c:numRef>
          </c:val>
        </c:ser>
        <c:ser>
          <c:idx val="1"/>
          <c:order val="1"/>
          <c:tx>
            <c:strRef>
              <c:f>'Q24-Q29'!$D$14</c:f>
              <c:strCache>
                <c:ptCount val="1"/>
                <c:pt idx="0">
                  <c:v>女性：平均１０時間</c:v>
                </c:pt>
              </c:strCache>
            </c:strRef>
          </c:tx>
          <c:cat>
            <c:strRef>
              <c:f>'Q24-Q29'!$B$15:$B$20</c:f>
              <c:strCache>
                <c:ptCount val="6"/>
                <c:pt idx="0">
                  <c:v>1-3時間　</c:v>
                </c:pt>
                <c:pt idx="1">
                  <c:v>4-6時間 </c:v>
                </c:pt>
                <c:pt idx="2">
                  <c:v>7-9時間　</c:v>
                </c:pt>
                <c:pt idx="3">
                  <c:v>10-12時間　</c:v>
                </c:pt>
                <c:pt idx="4">
                  <c:v>13-15時間　</c:v>
                </c:pt>
                <c:pt idx="5">
                  <c:v>16-18時間　</c:v>
                </c:pt>
              </c:strCache>
            </c:strRef>
          </c:cat>
          <c:val>
            <c:numRef>
              <c:f>'Q24-Q29'!$D$15:$D$20</c:f>
              <c:numCache>
                <c:formatCode>General</c:formatCode>
                <c:ptCount val="6"/>
                <c:pt idx="0">
                  <c:v>1.0</c:v>
                </c:pt>
                <c:pt idx="1">
                  <c:v>0.0</c:v>
                </c:pt>
                <c:pt idx="2">
                  <c:v>14.0</c:v>
                </c:pt>
                <c:pt idx="3">
                  <c:v>9.0</c:v>
                </c:pt>
                <c:pt idx="4">
                  <c:v>5.0</c:v>
                </c:pt>
                <c:pt idx="5">
                  <c:v>1.0</c:v>
                </c:pt>
              </c:numCache>
            </c:numRef>
          </c:val>
        </c:ser>
        <c:axId val="556142296"/>
        <c:axId val="556664392"/>
      </c:barChart>
      <c:catAx>
        <c:axId val="556142296"/>
        <c:scaling>
          <c:orientation val="minMax"/>
        </c:scaling>
        <c:axPos val="b"/>
        <c:numFmt formatCode="General" sourceLinked="1"/>
        <c:tickLblPos val="nextTo"/>
        <c:txPr>
          <a:bodyPr rot="5400000" vert="horz"/>
          <a:lstStyle/>
          <a:p>
            <a:pPr>
              <a:defRPr lang="ja-JP"/>
            </a:pPr>
            <a:endParaRPr lang="en-US"/>
          </a:p>
        </c:txPr>
        <c:crossAx val="556664392"/>
        <c:crosses val="autoZero"/>
        <c:auto val="1"/>
        <c:lblAlgn val="ctr"/>
        <c:lblOffset val="100"/>
      </c:catAx>
      <c:valAx>
        <c:axId val="556664392"/>
        <c:scaling>
          <c:orientation val="minMax"/>
        </c:scaling>
        <c:axPos val="l"/>
        <c:numFmt formatCode="General" sourceLinked="1"/>
        <c:tickLblPos val="nextTo"/>
        <c:txPr>
          <a:bodyPr/>
          <a:lstStyle/>
          <a:p>
            <a:pPr>
              <a:defRPr lang="ja-JP"/>
            </a:pPr>
            <a:endParaRPr lang="en-US"/>
          </a:p>
        </c:txPr>
        <c:crossAx val="556142296"/>
        <c:crosses val="autoZero"/>
        <c:crossBetween val="between"/>
      </c:valAx>
      <c:spPr>
        <a:solidFill>
          <a:schemeClr val="bg1"/>
        </a:solidFill>
        <a:ln w="25400">
          <a:solidFill>
            <a:schemeClr val="tx1"/>
          </a:solidFill>
        </a:ln>
      </c:spPr>
    </c:plotArea>
    <c:legend>
      <c:legendPos val="r"/>
      <c:layout>
        <c:manualLayout>
          <c:xMode val="edge"/>
          <c:yMode val="edge"/>
          <c:x val="0.189162208828735"/>
          <c:y val="0.0869548030890835"/>
          <c:w val="0.462539140490104"/>
          <c:h val="0.095101314477907"/>
        </c:manualLayout>
      </c:layout>
      <c:txPr>
        <a:bodyPr/>
        <a:lstStyle/>
        <a:p>
          <a:pPr>
            <a:defRPr lang="ja-JP" sz="1600"/>
          </a:pPr>
          <a:endParaRPr lang="en-US"/>
        </a:p>
      </c:txPr>
    </c:legend>
    <c:plotVisOnly val="1"/>
    <c:dispBlanksAs val="gap"/>
  </c:chart>
  <c:txPr>
    <a:bodyPr/>
    <a:lstStyle/>
    <a:p>
      <a:pPr>
        <a:defRPr sz="1800">
          <a:latin typeface="AR P丸ゴシック体E" pitchFamily="50" charset="-128"/>
          <a:ea typeface="AR P丸ゴシック体E" pitchFamily="50" charset="-128"/>
        </a:defRPr>
      </a:pPr>
      <a:endParaRPr lang="en-US"/>
    </a:p>
  </c:txPr>
  <c:externalData r:id="rId1"/>
</c:chartSpace>
</file>

<file path=ppt/charts/chart26.xml><?xml version="1.0" encoding="utf-8"?>
<c:chartSpace xmlns:c="http://schemas.openxmlformats.org/drawingml/2006/chart" xmlns:a="http://schemas.openxmlformats.org/drawingml/2006/main" xmlns:r="http://schemas.openxmlformats.org/officeDocument/2006/relationships">
  <c:date1904 val="1"/>
  <c:lang val="en-US"/>
  <c:style val="26"/>
  <c:chart>
    <c:plotArea>
      <c:layout>
        <c:manualLayout>
          <c:layoutTarget val="inner"/>
          <c:xMode val="edge"/>
          <c:yMode val="edge"/>
          <c:x val="0.102189072696188"/>
          <c:y val="0.0175848906615133"/>
          <c:w val="0.860494207333694"/>
          <c:h val="0.848709913503513"/>
        </c:manualLayout>
      </c:layout>
      <c:barChart>
        <c:barDir val="col"/>
        <c:grouping val="clustered"/>
        <c:ser>
          <c:idx val="0"/>
          <c:order val="0"/>
          <c:tx>
            <c:strRef>
              <c:f>'Q24-Q29'!$J$30</c:f>
              <c:strCache>
                <c:ptCount val="1"/>
                <c:pt idx="0">
                  <c:v>男性</c:v>
                </c:pt>
              </c:strCache>
            </c:strRef>
          </c:tx>
          <c:cat>
            <c:strRef>
              <c:f>'Q24-Q29'!$I$31:$I$32</c:f>
              <c:strCache>
                <c:ptCount val="2"/>
                <c:pt idx="0">
                  <c:v>全体</c:v>
                </c:pt>
                <c:pt idx="1">
                  <c:v>既婚者</c:v>
                </c:pt>
              </c:strCache>
            </c:strRef>
          </c:cat>
          <c:val>
            <c:numRef>
              <c:f>'Q24-Q29'!$J$31:$J$32</c:f>
              <c:numCache>
                <c:formatCode>General</c:formatCode>
                <c:ptCount val="2"/>
                <c:pt idx="0">
                  <c:v>1.11538461538462</c:v>
                </c:pt>
                <c:pt idx="1">
                  <c:v>0.892857142857143</c:v>
                </c:pt>
              </c:numCache>
            </c:numRef>
          </c:val>
        </c:ser>
        <c:ser>
          <c:idx val="1"/>
          <c:order val="1"/>
          <c:tx>
            <c:strRef>
              <c:f>'Q24-Q29'!$K$30</c:f>
              <c:strCache>
                <c:ptCount val="1"/>
                <c:pt idx="0">
                  <c:v>女性</c:v>
                </c:pt>
              </c:strCache>
            </c:strRef>
          </c:tx>
          <c:cat>
            <c:strRef>
              <c:f>'Q24-Q29'!$I$31:$I$32</c:f>
              <c:strCache>
                <c:ptCount val="2"/>
                <c:pt idx="0">
                  <c:v>全体</c:v>
                </c:pt>
                <c:pt idx="1">
                  <c:v>既婚者</c:v>
                </c:pt>
              </c:strCache>
            </c:strRef>
          </c:cat>
          <c:val>
            <c:numRef>
              <c:f>'Q24-Q29'!$K$31:$K$32</c:f>
              <c:numCache>
                <c:formatCode>General</c:formatCode>
                <c:ptCount val="2"/>
                <c:pt idx="0">
                  <c:v>1.666666666666667</c:v>
                </c:pt>
                <c:pt idx="1">
                  <c:v>1.933333333333333</c:v>
                </c:pt>
              </c:numCache>
            </c:numRef>
          </c:val>
        </c:ser>
        <c:axId val="555910152"/>
        <c:axId val="537481288"/>
      </c:barChart>
      <c:catAx>
        <c:axId val="555910152"/>
        <c:scaling>
          <c:orientation val="minMax"/>
        </c:scaling>
        <c:delete val="1"/>
        <c:axPos val="b"/>
        <c:numFmt formatCode="General" sourceLinked="1"/>
        <c:tickLblPos val="nextTo"/>
        <c:crossAx val="537481288"/>
        <c:crosses val="autoZero"/>
        <c:auto val="1"/>
        <c:lblAlgn val="ctr"/>
        <c:lblOffset val="100"/>
      </c:catAx>
      <c:valAx>
        <c:axId val="537481288"/>
        <c:scaling>
          <c:orientation val="minMax"/>
          <c:max val="2.5"/>
          <c:min val="0.0"/>
        </c:scaling>
        <c:axPos val="l"/>
        <c:numFmt formatCode="General" sourceLinked="1"/>
        <c:tickLblPos val="nextTo"/>
        <c:txPr>
          <a:bodyPr/>
          <a:lstStyle/>
          <a:p>
            <a:pPr>
              <a:defRPr lang="ja-JP"/>
            </a:pPr>
            <a:endParaRPr lang="en-US"/>
          </a:p>
        </c:txPr>
        <c:crossAx val="555910152"/>
        <c:crosses val="autoZero"/>
        <c:crossBetween val="between"/>
        <c:majorUnit val="1.0"/>
      </c:valAx>
      <c:spPr>
        <a:solidFill>
          <a:schemeClr val="bg1"/>
        </a:solidFill>
        <a:ln w="25400">
          <a:solidFill>
            <a:schemeClr val="tx1"/>
          </a:solidFill>
        </a:ln>
      </c:spPr>
    </c:plotArea>
    <c:legend>
      <c:legendPos val="r"/>
      <c:layout>
        <c:manualLayout>
          <c:xMode val="edge"/>
          <c:yMode val="edge"/>
          <c:x val="0.565407885835365"/>
          <c:y val="0.0557289971639779"/>
          <c:w val="0.383600800326768"/>
          <c:h val="0.095101314477907"/>
        </c:manualLayout>
      </c:layout>
      <c:txPr>
        <a:bodyPr/>
        <a:lstStyle/>
        <a:p>
          <a:pPr>
            <a:defRPr lang="ja-JP"/>
          </a:pPr>
          <a:endParaRPr lang="en-US"/>
        </a:p>
      </c:txPr>
    </c:legend>
    <c:plotVisOnly val="1"/>
    <c:dispBlanksAs val="gap"/>
  </c:chart>
  <c:txPr>
    <a:bodyPr/>
    <a:lstStyle/>
    <a:p>
      <a:pPr>
        <a:defRPr sz="1600">
          <a:latin typeface="AR P丸ゴシック体E" pitchFamily="50" charset="-128"/>
          <a:ea typeface="AR P丸ゴシック体E" pitchFamily="50" charset="-128"/>
        </a:defRPr>
      </a:pPr>
      <a:endParaRPr lang="en-US"/>
    </a:p>
  </c:txPr>
  <c:externalData r:id="rId1"/>
</c:chartSpace>
</file>

<file path=ppt/charts/chart27.xml><?xml version="1.0" encoding="utf-8"?>
<c:chartSpace xmlns:c="http://schemas.openxmlformats.org/drawingml/2006/chart" xmlns:a="http://schemas.openxmlformats.org/drawingml/2006/main" xmlns:r="http://schemas.openxmlformats.org/officeDocument/2006/relationships">
  <c:date1904 val="1"/>
  <c:lang val="en-US"/>
  <c:style val="26"/>
  <c:chart>
    <c:plotArea>
      <c:layout>
        <c:manualLayout>
          <c:layoutTarget val="inner"/>
          <c:xMode val="edge"/>
          <c:yMode val="edge"/>
          <c:x val="0.112093785623576"/>
          <c:y val="0.0175848906615133"/>
          <c:w val="0.843986382938899"/>
          <c:h val="0.848709913503513"/>
        </c:manualLayout>
      </c:layout>
      <c:barChart>
        <c:barDir val="col"/>
        <c:grouping val="clustered"/>
        <c:ser>
          <c:idx val="0"/>
          <c:order val="0"/>
          <c:tx>
            <c:strRef>
              <c:f>'Q24-Q29'!$R$30</c:f>
              <c:strCache>
                <c:ptCount val="1"/>
                <c:pt idx="0">
                  <c:v>男性</c:v>
                </c:pt>
              </c:strCache>
            </c:strRef>
          </c:tx>
          <c:cat>
            <c:strRef>
              <c:f>'Q24-Q29'!$I$31:$I$32</c:f>
              <c:strCache>
                <c:ptCount val="2"/>
                <c:pt idx="0">
                  <c:v>全体</c:v>
                </c:pt>
                <c:pt idx="1">
                  <c:v>既婚者</c:v>
                </c:pt>
              </c:strCache>
            </c:strRef>
          </c:cat>
          <c:val>
            <c:numRef>
              <c:f>'Q24-Q29'!$R$31:$R$32</c:f>
              <c:numCache>
                <c:formatCode>General</c:formatCode>
                <c:ptCount val="2"/>
                <c:pt idx="0">
                  <c:v>2.156862745098039</c:v>
                </c:pt>
                <c:pt idx="1">
                  <c:v>2.0</c:v>
                </c:pt>
              </c:numCache>
            </c:numRef>
          </c:val>
        </c:ser>
        <c:ser>
          <c:idx val="1"/>
          <c:order val="1"/>
          <c:tx>
            <c:strRef>
              <c:f>'Q24-Q29'!$S$30</c:f>
              <c:strCache>
                <c:ptCount val="1"/>
                <c:pt idx="0">
                  <c:v>女性</c:v>
                </c:pt>
              </c:strCache>
            </c:strRef>
          </c:tx>
          <c:cat>
            <c:strRef>
              <c:f>'Q24-Q29'!$I$31:$I$32</c:f>
              <c:strCache>
                <c:ptCount val="2"/>
                <c:pt idx="0">
                  <c:v>全体</c:v>
                </c:pt>
                <c:pt idx="1">
                  <c:v>既婚者</c:v>
                </c:pt>
              </c:strCache>
            </c:strRef>
          </c:cat>
          <c:val>
            <c:numRef>
              <c:f>'Q24-Q29'!$S$31:$S$32</c:f>
              <c:numCache>
                <c:formatCode>General</c:formatCode>
                <c:ptCount val="2"/>
                <c:pt idx="0">
                  <c:v>3.03448275862069</c:v>
                </c:pt>
                <c:pt idx="1">
                  <c:v>3.4</c:v>
                </c:pt>
              </c:numCache>
            </c:numRef>
          </c:val>
        </c:ser>
        <c:axId val="539763624"/>
        <c:axId val="721054072"/>
      </c:barChart>
      <c:catAx>
        <c:axId val="539763624"/>
        <c:scaling>
          <c:orientation val="minMax"/>
        </c:scaling>
        <c:axPos val="b"/>
        <c:numFmt formatCode="General" sourceLinked="1"/>
        <c:tickLblPos val="nextTo"/>
        <c:txPr>
          <a:bodyPr rot="5400000" vert="horz"/>
          <a:lstStyle/>
          <a:p>
            <a:pPr>
              <a:defRPr lang="ja-JP"/>
            </a:pPr>
            <a:endParaRPr lang="en-US"/>
          </a:p>
        </c:txPr>
        <c:crossAx val="721054072"/>
        <c:crosses val="autoZero"/>
        <c:auto val="1"/>
        <c:lblAlgn val="ctr"/>
        <c:lblOffset val="100"/>
      </c:catAx>
      <c:valAx>
        <c:axId val="721054072"/>
        <c:scaling>
          <c:orientation val="minMax"/>
        </c:scaling>
        <c:axPos val="l"/>
        <c:numFmt formatCode="General" sourceLinked="1"/>
        <c:tickLblPos val="nextTo"/>
        <c:txPr>
          <a:bodyPr/>
          <a:lstStyle/>
          <a:p>
            <a:pPr>
              <a:defRPr lang="ja-JP"/>
            </a:pPr>
            <a:endParaRPr lang="en-US"/>
          </a:p>
        </c:txPr>
        <c:crossAx val="539763624"/>
        <c:crosses val="autoZero"/>
        <c:crossBetween val="between"/>
        <c:majorUnit val="1.0"/>
      </c:valAx>
      <c:spPr>
        <a:solidFill>
          <a:schemeClr val="bg1"/>
        </a:solidFill>
        <a:ln w="25400">
          <a:solidFill>
            <a:schemeClr val="tx1"/>
          </a:solidFill>
        </a:ln>
      </c:spPr>
    </c:plotArea>
    <c:plotVisOnly val="1"/>
    <c:dispBlanksAs val="gap"/>
  </c:chart>
  <c:txPr>
    <a:bodyPr/>
    <a:lstStyle/>
    <a:p>
      <a:pPr>
        <a:defRPr sz="1600">
          <a:latin typeface="AR P丸ゴシック体E" pitchFamily="50" charset="-128"/>
          <a:ea typeface="AR P丸ゴシック体E" pitchFamily="50" charset="-128"/>
        </a:defRPr>
      </a:pPr>
      <a:endParaRPr lang="en-US"/>
    </a:p>
  </c:txPr>
  <c:externalData r:id="rId1"/>
</c:chartSpace>
</file>

<file path=ppt/charts/chart28.xml><?xml version="1.0" encoding="utf-8"?>
<c:chartSpace xmlns:c="http://schemas.openxmlformats.org/drawingml/2006/chart" xmlns:a="http://schemas.openxmlformats.org/drawingml/2006/main" xmlns:r="http://schemas.openxmlformats.org/officeDocument/2006/relationships">
  <c:date1904 val="1"/>
  <c:lang val="en-US"/>
  <c:style val="18"/>
  <c:chart>
    <c:autoTitleDeleted val="1"/>
    <c:plotArea>
      <c:layout/>
      <c:pieChart>
        <c:varyColors val="1"/>
        <c:ser>
          <c:idx val="0"/>
          <c:order val="0"/>
          <c:tx>
            <c:strRef>
              <c:f>'Q24-Q29'!$AD$18</c:f>
              <c:strCache>
                <c:ptCount val="1"/>
                <c:pt idx="0">
                  <c:v>女性</c:v>
                </c:pt>
              </c:strCache>
            </c:strRef>
          </c:tx>
          <c:cat>
            <c:strRef>
              <c:f>'Q24-Q29'!$AB$19:$AB$24</c:f>
              <c:strCache>
                <c:ptCount val="6"/>
                <c:pt idx="0">
                  <c:v>少ない</c:v>
                </c:pt>
                <c:pt idx="1">
                  <c:v>ちょうどよい</c:v>
                </c:pt>
                <c:pt idx="2">
                  <c:v>多い</c:v>
                </c:pt>
                <c:pt idx="3">
                  <c:v>わからない</c:v>
                </c:pt>
                <c:pt idx="4">
                  <c:v>その他</c:v>
                </c:pt>
                <c:pt idx="5">
                  <c:v>未回答</c:v>
                </c:pt>
              </c:strCache>
            </c:strRef>
          </c:cat>
          <c:val>
            <c:numRef>
              <c:f>'Q24-Q29'!$AD$19:$AD$24</c:f>
              <c:numCache>
                <c:formatCode>General</c:formatCode>
                <c:ptCount val="6"/>
                <c:pt idx="0">
                  <c:v>26.0</c:v>
                </c:pt>
                <c:pt idx="1">
                  <c:v>2.0</c:v>
                </c:pt>
                <c:pt idx="2">
                  <c:v>0.0</c:v>
                </c:pt>
                <c:pt idx="3">
                  <c:v>0.0</c:v>
                </c:pt>
                <c:pt idx="4">
                  <c:v>1.0</c:v>
                </c:pt>
                <c:pt idx="5">
                  <c:v>3.0</c:v>
                </c:pt>
              </c:numCache>
            </c:numRef>
          </c:val>
        </c:ser>
        <c:firstSliceAng val="0"/>
      </c:pieChart>
    </c:plotArea>
    <c:plotVisOnly val="1"/>
    <c:dispBlanksAs val="zero"/>
  </c:chart>
  <c:txPr>
    <a:bodyPr/>
    <a:lstStyle/>
    <a:p>
      <a:pPr>
        <a:defRPr sz="1400">
          <a:latin typeface="AR P丸ゴシック体E" pitchFamily="50" charset="-128"/>
          <a:ea typeface="AR P丸ゴシック体E" pitchFamily="50" charset="-128"/>
        </a:defRPr>
      </a:pPr>
      <a:endParaRPr lang="en-US"/>
    </a:p>
  </c:txPr>
  <c:externalData r:id="rId1"/>
</c:chartSpace>
</file>

<file path=ppt/charts/chart29.xml><?xml version="1.0" encoding="utf-8"?>
<c:chartSpace xmlns:c="http://schemas.openxmlformats.org/drawingml/2006/chart" xmlns:a="http://schemas.openxmlformats.org/drawingml/2006/main" xmlns:r="http://schemas.openxmlformats.org/officeDocument/2006/relationships">
  <c:date1904 val="1"/>
  <c:lang val="en-US"/>
  <c:style val="18"/>
  <c:chart>
    <c:autoTitleDeleted val="1"/>
    <c:plotArea>
      <c:layout/>
      <c:pieChart>
        <c:varyColors val="1"/>
        <c:ser>
          <c:idx val="0"/>
          <c:order val="0"/>
          <c:tx>
            <c:strRef>
              <c:f>'Q24-Q29'!$AC$18</c:f>
              <c:strCache>
                <c:ptCount val="1"/>
                <c:pt idx="0">
                  <c:v>男性</c:v>
                </c:pt>
              </c:strCache>
            </c:strRef>
          </c:tx>
          <c:cat>
            <c:strRef>
              <c:f>'Q24-Q29'!$AB$19:$AB$24</c:f>
              <c:strCache>
                <c:ptCount val="6"/>
                <c:pt idx="0">
                  <c:v>少ない</c:v>
                </c:pt>
                <c:pt idx="1">
                  <c:v>ちょうどよい</c:v>
                </c:pt>
                <c:pt idx="2">
                  <c:v>多い</c:v>
                </c:pt>
                <c:pt idx="3">
                  <c:v>わからない</c:v>
                </c:pt>
                <c:pt idx="4">
                  <c:v>その他</c:v>
                </c:pt>
                <c:pt idx="5">
                  <c:v>未回答</c:v>
                </c:pt>
              </c:strCache>
            </c:strRef>
          </c:cat>
          <c:val>
            <c:numRef>
              <c:f>'Q24-Q29'!$AC$19:$AC$24</c:f>
              <c:numCache>
                <c:formatCode>General</c:formatCode>
                <c:ptCount val="6"/>
                <c:pt idx="0">
                  <c:v>41.0</c:v>
                </c:pt>
                <c:pt idx="1">
                  <c:v>5.0</c:v>
                </c:pt>
                <c:pt idx="2">
                  <c:v>0.0</c:v>
                </c:pt>
                <c:pt idx="3">
                  <c:v>1.0</c:v>
                </c:pt>
                <c:pt idx="4">
                  <c:v>3.0</c:v>
                </c:pt>
                <c:pt idx="5">
                  <c:v>2.0</c:v>
                </c:pt>
              </c:numCache>
            </c:numRef>
          </c:val>
        </c:ser>
        <c:firstSliceAng val="0"/>
      </c:pieChart>
    </c:plotArea>
    <c:legend>
      <c:legendPos val="r"/>
      <c:layout>
        <c:manualLayout>
          <c:xMode val="edge"/>
          <c:yMode val="edge"/>
          <c:x val="0.673653949470035"/>
          <c:y val="0.0923189279457803"/>
          <c:w val="0.306607378118879"/>
          <c:h val="0.595480222431734"/>
        </c:manualLayout>
      </c:layout>
      <c:txPr>
        <a:bodyPr/>
        <a:lstStyle/>
        <a:p>
          <a:pPr>
            <a:defRPr lang="ja-JP"/>
          </a:pPr>
          <a:endParaRPr lang="en-US"/>
        </a:p>
      </c:txPr>
    </c:legend>
    <c:plotVisOnly val="1"/>
    <c:dispBlanksAs val="zero"/>
  </c:chart>
  <c:txPr>
    <a:bodyPr/>
    <a:lstStyle/>
    <a:p>
      <a:pPr>
        <a:defRPr sz="1400">
          <a:latin typeface="AR P丸ゴシック体E" pitchFamily="50" charset="-128"/>
          <a:ea typeface="AR P丸ゴシック体E" pitchFamily="50" charset="-128"/>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18"/>
  <c:chart>
    <c:autoTitleDeleted val="1"/>
    <c:plotArea>
      <c:layout>
        <c:manualLayout>
          <c:layoutTarget val="inner"/>
          <c:xMode val="edge"/>
          <c:yMode val="edge"/>
          <c:x val="0.0956450180569534"/>
          <c:y val="0.0"/>
          <c:w val="0.732207444902837"/>
          <c:h val="1.0"/>
        </c:manualLayout>
      </c:layout>
      <c:pieChart>
        <c:varyColors val="1"/>
        <c:ser>
          <c:idx val="0"/>
          <c:order val="0"/>
          <c:tx>
            <c:strRef>
              <c:f>'Ｑ４－６済'!$C$38</c:f>
              <c:strCache>
                <c:ptCount val="1"/>
                <c:pt idx="0">
                  <c:v>男性</c:v>
                </c:pt>
              </c:strCache>
            </c:strRef>
          </c:tx>
          <c:dLbls>
            <c:txPr>
              <a:bodyPr/>
              <a:lstStyle/>
              <a:p>
                <a:pPr>
                  <a:defRPr lang="ja-JP"/>
                </a:pPr>
                <a:endParaRPr lang="en-US"/>
              </a:p>
            </c:txPr>
            <c:showVal val="1"/>
            <c:showLeaderLines val="1"/>
          </c:dLbls>
          <c:cat>
            <c:strRef>
              <c:f>'Ｑ４－６済'!$B$39:$B$41</c:f>
              <c:strCache>
                <c:ptCount val="3"/>
                <c:pt idx="0">
                  <c:v>大学	</c:v>
                </c:pt>
                <c:pt idx="1">
                  <c:v>大学以外の公的研究機関	　</c:v>
                </c:pt>
                <c:pt idx="2">
                  <c:v>民間企業	  　その他</c:v>
                </c:pt>
              </c:strCache>
            </c:strRef>
          </c:cat>
          <c:val>
            <c:numRef>
              <c:f>'Ｑ４－６済'!$C$39:$C$41</c:f>
              <c:numCache>
                <c:formatCode>General</c:formatCode>
                <c:ptCount val="3"/>
                <c:pt idx="0">
                  <c:v>39.0</c:v>
                </c:pt>
                <c:pt idx="1">
                  <c:v>11.0</c:v>
                </c:pt>
                <c:pt idx="2">
                  <c:v>2.0</c:v>
                </c:pt>
              </c:numCache>
            </c:numRef>
          </c:val>
        </c:ser>
        <c:firstSliceAng val="0"/>
      </c:pieChart>
    </c:plotArea>
    <c:plotVisOnly val="1"/>
    <c:dispBlanksAs val="zero"/>
  </c:chart>
  <c:txPr>
    <a:bodyPr/>
    <a:lstStyle/>
    <a:p>
      <a:pPr>
        <a:defRPr sz="1800"/>
      </a:pPr>
      <a:endParaRPr lang="en-US"/>
    </a:p>
  </c:txPr>
  <c:externalData r:id="rId1"/>
</c:chartSpace>
</file>

<file path=ppt/charts/chart30.xml><?xml version="1.0" encoding="utf-8"?>
<c:chartSpace xmlns:c="http://schemas.openxmlformats.org/drawingml/2006/chart" xmlns:a="http://schemas.openxmlformats.org/drawingml/2006/main" xmlns:r="http://schemas.openxmlformats.org/officeDocument/2006/relationships">
  <c:date1904 val="1"/>
  <c:lang val="en-US"/>
  <c:style val="18"/>
  <c:chart>
    <c:autoTitleDeleted val="1"/>
    <c:plotArea>
      <c:layout>
        <c:manualLayout>
          <c:layoutTarget val="inner"/>
          <c:xMode val="edge"/>
          <c:yMode val="edge"/>
          <c:x val="0.0345436638587473"/>
          <c:y val="0.0543882199984531"/>
          <c:w val="0.570074307204196"/>
          <c:h val="0.849125818106817"/>
        </c:manualLayout>
      </c:layout>
      <c:pieChart>
        <c:varyColors val="1"/>
        <c:ser>
          <c:idx val="0"/>
          <c:order val="0"/>
          <c:tx>
            <c:strRef>
              <c:f>'Q30-Q35'!$L$20</c:f>
              <c:strCache>
                <c:ptCount val="1"/>
                <c:pt idx="0">
                  <c:v>男性</c:v>
                </c:pt>
              </c:strCache>
            </c:strRef>
          </c:tx>
          <c:cat>
            <c:strRef>
              <c:f>'Q30-Q35'!$K$21:$K$25</c:f>
              <c:strCache>
                <c:ptCount val="5"/>
                <c:pt idx="0">
                  <c:v>男性が優遇されている</c:v>
                </c:pt>
                <c:pt idx="1">
                  <c:v>女性が優遇されている</c:v>
                </c:pt>
                <c:pt idx="2">
                  <c:v>男女差はない</c:v>
                </c:pt>
                <c:pt idx="3">
                  <c:v>他</c:v>
                </c:pt>
                <c:pt idx="4">
                  <c:v>未回答</c:v>
                </c:pt>
              </c:strCache>
            </c:strRef>
          </c:cat>
          <c:val>
            <c:numRef>
              <c:f>'Q30-Q35'!$L$21:$L$25</c:f>
              <c:numCache>
                <c:formatCode>General</c:formatCode>
                <c:ptCount val="5"/>
                <c:pt idx="0">
                  <c:v>13.0</c:v>
                </c:pt>
                <c:pt idx="1">
                  <c:v>8.0</c:v>
                </c:pt>
                <c:pt idx="2">
                  <c:v>22.0</c:v>
                </c:pt>
                <c:pt idx="3">
                  <c:v>6.0</c:v>
                </c:pt>
                <c:pt idx="4">
                  <c:v>1.0</c:v>
                </c:pt>
              </c:numCache>
            </c:numRef>
          </c:val>
        </c:ser>
        <c:firstSliceAng val="0"/>
      </c:pieChart>
    </c:plotArea>
    <c:legend>
      <c:legendPos val="r"/>
      <c:layout>
        <c:manualLayout>
          <c:xMode val="edge"/>
          <c:yMode val="edge"/>
          <c:x val="0.623459969531351"/>
          <c:y val="0.0955818675084088"/>
          <c:w val="0.357698032000241"/>
          <c:h val="0.904418132491591"/>
        </c:manualLayout>
      </c:layout>
      <c:txPr>
        <a:bodyPr/>
        <a:lstStyle/>
        <a:p>
          <a:pPr>
            <a:defRPr lang="ja-JP" sz="1400">
              <a:latin typeface="AR P丸ゴシック体E" pitchFamily="50" charset="-128"/>
              <a:ea typeface="AR P丸ゴシック体E" pitchFamily="50" charset="-128"/>
            </a:defRPr>
          </a:pPr>
          <a:endParaRPr lang="en-US"/>
        </a:p>
      </c:txPr>
    </c:legend>
    <c:plotVisOnly val="1"/>
    <c:dispBlanksAs val="zero"/>
  </c:chart>
  <c:externalData r:id="rId1"/>
</c:chartSpace>
</file>

<file path=ppt/charts/chart31.xml><?xml version="1.0" encoding="utf-8"?>
<c:chartSpace xmlns:c="http://schemas.openxmlformats.org/drawingml/2006/chart" xmlns:a="http://schemas.openxmlformats.org/drawingml/2006/main" xmlns:r="http://schemas.openxmlformats.org/officeDocument/2006/relationships">
  <c:date1904 val="1"/>
  <c:lang val="en-US"/>
  <c:style val="18"/>
  <c:chart>
    <c:autoTitleDeleted val="1"/>
    <c:plotArea>
      <c:layout/>
      <c:pieChart>
        <c:varyColors val="1"/>
        <c:ser>
          <c:idx val="0"/>
          <c:order val="0"/>
          <c:tx>
            <c:strRef>
              <c:f>'Q30-Q35'!$M$20</c:f>
              <c:strCache>
                <c:ptCount val="1"/>
                <c:pt idx="0">
                  <c:v>女性</c:v>
                </c:pt>
              </c:strCache>
            </c:strRef>
          </c:tx>
          <c:cat>
            <c:strRef>
              <c:f>'Q30-Q35'!$K$21:$K$25</c:f>
              <c:strCache>
                <c:ptCount val="5"/>
                <c:pt idx="0">
                  <c:v>男性が優遇されている</c:v>
                </c:pt>
                <c:pt idx="1">
                  <c:v>女性が優遇されている</c:v>
                </c:pt>
                <c:pt idx="2">
                  <c:v>男女差はない</c:v>
                </c:pt>
                <c:pt idx="3">
                  <c:v>他</c:v>
                </c:pt>
                <c:pt idx="4">
                  <c:v>未回答</c:v>
                </c:pt>
              </c:strCache>
            </c:strRef>
          </c:cat>
          <c:val>
            <c:numRef>
              <c:f>'Q30-Q35'!$M$21:$M$25</c:f>
              <c:numCache>
                <c:formatCode>General</c:formatCode>
                <c:ptCount val="5"/>
                <c:pt idx="0">
                  <c:v>8.0</c:v>
                </c:pt>
                <c:pt idx="1">
                  <c:v>4.0</c:v>
                </c:pt>
                <c:pt idx="2">
                  <c:v>15.0</c:v>
                </c:pt>
                <c:pt idx="3">
                  <c:v>2.0</c:v>
                </c:pt>
                <c:pt idx="4">
                  <c:v>2.0</c:v>
                </c:pt>
              </c:numCache>
            </c:numRef>
          </c:val>
        </c:ser>
        <c:firstSliceAng val="0"/>
      </c:pieChart>
    </c:plotArea>
    <c:plotVisOnly val="1"/>
    <c:dispBlanksAs val="zero"/>
  </c:chart>
  <c:externalData r:id="rId1"/>
</c:chartSpace>
</file>

<file path=ppt/charts/chart32.xml><?xml version="1.0" encoding="utf-8"?>
<c:chartSpace xmlns:c="http://schemas.openxmlformats.org/drawingml/2006/chart" xmlns:a="http://schemas.openxmlformats.org/drawingml/2006/main" xmlns:r="http://schemas.openxmlformats.org/officeDocument/2006/relationships">
  <c:date1904 val="1"/>
  <c:lang val="en-US"/>
  <c:style val="26"/>
  <c:chart>
    <c:plotArea>
      <c:layout>
        <c:manualLayout>
          <c:layoutTarget val="inner"/>
          <c:xMode val="edge"/>
          <c:yMode val="edge"/>
          <c:x val="0.19522203866909"/>
          <c:y val="0.0175848906615133"/>
          <c:w val="0.788868506508235"/>
          <c:h val="0.848709913503513"/>
        </c:manualLayout>
      </c:layout>
      <c:barChart>
        <c:barDir val="col"/>
        <c:grouping val="clustered"/>
        <c:ser>
          <c:idx val="0"/>
          <c:order val="0"/>
          <c:tx>
            <c:strRef>
              <c:f>'Q30-Q35'!$T$17</c:f>
              <c:strCache>
                <c:ptCount val="1"/>
                <c:pt idx="0">
                  <c:v>男性</c:v>
                </c:pt>
              </c:strCache>
            </c:strRef>
          </c:tx>
          <c:cat>
            <c:strRef>
              <c:f>'Q30-Q35'!$S$18:$S$22</c:f>
              <c:strCache>
                <c:ptCount val="5"/>
                <c:pt idx="0">
                  <c:v>採用</c:v>
                </c:pt>
                <c:pt idx="1">
                  <c:v>昇進</c:v>
                </c:pt>
                <c:pt idx="2">
                  <c:v>昇給</c:v>
                </c:pt>
                <c:pt idx="3">
                  <c:v>他</c:v>
                </c:pt>
                <c:pt idx="4">
                  <c:v>未回答</c:v>
                </c:pt>
              </c:strCache>
            </c:strRef>
          </c:cat>
          <c:val>
            <c:numRef>
              <c:f>'Q30-Q35'!$T$18:$T$22</c:f>
              <c:numCache>
                <c:formatCode>General</c:formatCode>
                <c:ptCount val="5"/>
                <c:pt idx="0">
                  <c:v>9.0</c:v>
                </c:pt>
                <c:pt idx="1">
                  <c:v>6.0</c:v>
                </c:pt>
                <c:pt idx="2">
                  <c:v>3.0</c:v>
                </c:pt>
                <c:pt idx="3">
                  <c:v>2.0</c:v>
                </c:pt>
                <c:pt idx="4">
                  <c:v>0.0</c:v>
                </c:pt>
              </c:numCache>
            </c:numRef>
          </c:val>
        </c:ser>
        <c:ser>
          <c:idx val="1"/>
          <c:order val="1"/>
          <c:tx>
            <c:strRef>
              <c:f>'Q30-Q35'!$U$17</c:f>
              <c:strCache>
                <c:ptCount val="1"/>
                <c:pt idx="0">
                  <c:v>女性</c:v>
                </c:pt>
              </c:strCache>
            </c:strRef>
          </c:tx>
          <c:cat>
            <c:strRef>
              <c:f>'Q30-Q35'!$S$18:$S$22</c:f>
              <c:strCache>
                <c:ptCount val="5"/>
                <c:pt idx="0">
                  <c:v>採用</c:v>
                </c:pt>
                <c:pt idx="1">
                  <c:v>昇進</c:v>
                </c:pt>
                <c:pt idx="2">
                  <c:v>昇給</c:v>
                </c:pt>
                <c:pt idx="3">
                  <c:v>他</c:v>
                </c:pt>
                <c:pt idx="4">
                  <c:v>未回答</c:v>
                </c:pt>
              </c:strCache>
            </c:strRef>
          </c:cat>
          <c:val>
            <c:numRef>
              <c:f>'Q30-Q35'!$U$18:$U$22</c:f>
              <c:numCache>
                <c:formatCode>General</c:formatCode>
                <c:ptCount val="5"/>
                <c:pt idx="0">
                  <c:v>6.0</c:v>
                </c:pt>
                <c:pt idx="1">
                  <c:v>7.0</c:v>
                </c:pt>
                <c:pt idx="2">
                  <c:v>2.0</c:v>
                </c:pt>
                <c:pt idx="3">
                  <c:v>0.0</c:v>
                </c:pt>
                <c:pt idx="4">
                  <c:v>0.0</c:v>
                </c:pt>
              </c:numCache>
            </c:numRef>
          </c:val>
        </c:ser>
        <c:axId val="720259400"/>
        <c:axId val="109835192"/>
      </c:barChart>
      <c:catAx>
        <c:axId val="720259400"/>
        <c:scaling>
          <c:orientation val="minMax"/>
        </c:scaling>
        <c:axPos val="b"/>
        <c:numFmt formatCode="General" sourceLinked="1"/>
        <c:tickLblPos val="nextTo"/>
        <c:txPr>
          <a:bodyPr rot="5400000" vert="horz"/>
          <a:lstStyle/>
          <a:p>
            <a:pPr>
              <a:defRPr lang="ja-JP"/>
            </a:pPr>
            <a:endParaRPr lang="en-US"/>
          </a:p>
        </c:txPr>
        <c:crossAx val="109835192"/>
        <c:crosses val="autoZero"/>
        <c:auto val="1"/>
        <c:lblAlgn val="ctr"/>
        <c:lblOffset val="100"/>
      </c:catAx>
      <c:valAx>
        <c:axId val="109835192"/>
        <c:scaling>
          <c:orientation val="minMax"/>
        </c:scaling>
        <c:axPos val="l"/>
        <c:numFmt formatCode="General" sourceLinked="1"/>
        <c:tickLblPos val="nextTo"/>
        <c:txPr>
          <a:bodyPr/>
          <a:lstStyle/>
          <a:p>
            <a:pPr>
              <a:defRPr lang="ja-JP"/>
            </a:pPr>
            <a:endParaRPr lang="en-US"/>
          </a:p>
        </c:txPr>
        <c:crossAx val="720259400"/>
        <c:crosses val="autoZero"/>
        <c:crossBetween val="between"/>
        <c:majorUnit val="2.0"/>
      </c:valAx>
      <c:spPr>
        <a:solidFill>
          <a:schemeClr val="bg1"/>
        </a:solidFill>
        <a:ln w="25400">
          <a:solidFill>
            <a:schemeClr val="tx1"/>
          </a:solidFill>
        </a:ln>
      </c:spPr>
    </c:plotArea>
    <c:legend>
      <c:legendPos val="r"/>
      <c:layout>
        <c:manualLayout>
          <c:xMode val="edge"/>
          <c:yMode val="edge"/>
          <c:x val="0.60621052582537"/>
          <c:y val="0.0383967399277647"/>
          <c:w val="0.309301474607807"/>
          <c:h val="0.190427904951862"/>
        </c:manualLayout>
      </c:layout>
      <c:txPr>
        <a:bodyPr/>
        <a:lstStyle/>
        <a:p>
          <a:pPr>
            <a:defRPr lang="ja-JP"/>
          </a:pPr>
          <a:endParaRPr lang="en-US"/>
        </a:p>
      </c:txPr>
    </c:legend>
    <c:plotVisOnly val="1"/>
    <c:dispBlanksAs val="gap"/>
  </c:chart>
  <c:txPr>
    <a:bodyPr/>
    <a:lstStyle/>
    <a:p>
      <a:pPr>
        <a:defRPr sz="2000">
          <a:latin typeface="AR P丸ゴシック体E" pitchFamily="50" charset="-128"/>
          <a:ea typeface="AR P丸ゴシック体E" pitchFamily="50" charset="-128"/>
        </a:defRPr>
      </a:pPr>
      <a:endParaRPr lang="en-US"/>
    </a:p>
  </c:txPr>
  <c:externalData r:id="rId1"/>
</c:chartSpace>
</file>

<file path=ppt/charts/chart33.xml><?xml version="1.0" encoding="utf-8"?>
<c:chartSpace xmlns:c="http://schemas.openxmlformats.org/drawingml/2006/chart" xmlns:a="http://schemas.openxmlformats.org/drawingml/2006/main" xmlns:r="http://schemas.openxmlformats.org/officeDocument/2006/relationships">
  <c:date1904 val="1"/>
  <c:lang val="en-US"/>
  <c:style val="26"/>
  <c:chart>
    <c:plotArea>
      <c:layout>
        <c:manualLayout>
          <c:layoutTarget val="inner"/>
          <c:xMode val="edge"/>
          <c:yMode val="edge"/>
          <c:x val="0.102189072696188"/>
          <c:y val="0.0175848906615133"/>
          <c:w val="0.860494207333694"/>
          <c:h val="0.848709913503513"/>
        </c:manualLayout>
      </c:layout>
      <c:barChart>
        <c:barDir val="col"/>
        <c:grouping val="clustered"/>
        <c:ser>
          <c:idx val="0"/>
          <c:order val="0"/>
          <c:tx>
            <c:strRef>
              <c:f>'Q30-Q35'!$Z$17</c:f>
              <c:strCache>
                <c:ptCount val="1"/>
                <c:pt idx="0">
                  <c:v>男性</c:v>
                </c:pt>
              </c:strCache>
            </c:strRef>
          </c:tx>
          <c:cat>
            <c:strRef>
              <c:f>'Q30-Q35'!$S$18:$S$22</c:f>
              <c:strCache>
                <c:ptCount val="5"/>
                <c:pt idx="0">
                  <c:v>採用</c:v>
                </c:pt>
                <c:pt idx="1">
                  <c:v>昇進</c:v>
                </c:pt>
                <c:pt idx="2">
                  <c:v>昇給</c:v>
                </c:pt>
                <c:pt idx="3">
                  <c:v>他</c:v>
                </c:pt>
                <c:pt idx="4">
                  <c:v>未回答</c:v>
                </c:pt>
              </c:strCache>
            </c:strRef>
          </c:cat>
          <c:val>
            <c:numRef>
              <c:f>'Q30-Q35'!$Z$18:$Z$22</c:f>
              <c:numCache>
                <c:formatCode>General</c:formatCode>
                <c:ptCount val="5"/>
                <c:pt idx="0">
                  <c:v>8.0</c:v>
                </c:pt>
                <c:pt idx="1">
                  <c:v>0.0</c:v>
                </c:pt>
                <c:pt idx="2">
                  <c:v>0.0</c:v>
                </c:pt>
                <c:pt idx="3">
                  <c:v>1.0</c:v>
                </c:pt>
                <c:pt idx="4">
                  <c:v>0.0</c:v>
                </c:pt>
              </c:numCache>
            </c:numRef>
          </c:val>
        </c:ser>
        <c:ser>
          <c:idx val="1"/>
          <c:order val="1"/>
          <c:tx>
            <c:strRef>
              <c:f>'Q30-Q35'!$AA$17</c:f>
              <c:strCache>
                <c:ptCount val="1"/>
                <c:pt idx="0">
                  <c:v>女性</c:v>
                </c:pt>
              </c:strCache>
            </c:strRef>
          </c:tx>
          <c:cat>
            <c:strRef>
              <c:f>'Q30-Q35'!$S$18:$S$22</c:f>
              <c:strCache>
                <c:ptCount val="5"/>
                <c:pt idx="0">
                  <c:v>採用</c:v>
                </c:pt>
                <c:pt idx="1">
                  <c:v>昇進</c:v>
                </c:pt>
                <c:pt idx="2">
                  <c:v>昇給</c:v>
                </c:pt>
                <c:pt idx="3">
                  <c:v>他</c:v>
                </c:pt>
                <c:pt idx="4">
                  <c:v>未回答</c:v>
                </c:pt>
              </c:strCache>
            </c:strRef>
          </c:cat>
          <c:val>
            <c:numRef>
              <c:f>'Q30-Q35'!$AA$18:$AA$22</c:f>
              <c:numCache>
                <c:formatCode>General</c:formatCode>
                <c:ptCount val="5"/>
                <c:pt idx="0">
                  <c:v>4.0</c:v>
                </c:pt>
                <c:pt idx="1">
                  <c:v>0.0</c:v>
                </c:pt>
                <c:pt idx="2">
                  <c:v>0.0</c:v>
                </c:pt>
                <c:pt idx="3">
                  <c:v>0.0</c:v>
                </c:pt>
                <c:pt idx="4">
                  <c:v>0.0</c:v>
                </c:pt>
              </c:numCache>
            </c:numRef>
          </c:val>
        </c:ser>
        <c:axId val="110075400"/>
        <c:axId val="109576904"/>
      </c:barChart>
      <c:catAx>
        <c:axId val="110075400"/>
        <c:scaling>
          <c:orientation val="minMax"/>
        </c:scaling>
        <c:axPos val="b"/>
        <c:numFmt formatCode="General" sourceLinked="1"/>
        <c:tickLblPos val="nextTo"/>
        <c:txPr>
          <a:bodyPr rot="5400000" vert="horz"/>
          <a:lstStyle/>
          <a:p>
            <a:pPr>
              <a:defRPr lang="ja-JP"/>
            </a:pPr>
            <a:endParaRPr lang="en-US"/>
          </a:p>
        </c:txPr>
        <c:crossAx val="109576904"/>
        <c:crosses val="autoZero"/>
        <c:auto val="1"/>
        <c:lblAlgn val="ctr"/>
        <c:lblOffset val="100"/>
      </c:catAx>
      <c:valAx>
        <c:axId val="109576904"/>
        <c:scaling>
          <c:orientation val="minMax"/>
          <c:min val="0.0"/>
        </c:scaling>
        <c:axPos val="l"/>
        <c:numFmt formatCode="General" sourceLinked="1"/>
        <c:tickLblPos val="nextTo"/>
        <c:txPr>
          <a:bodyPr/>
          <a:lstStyle/>
          <a:p>
            <a:pPr>
              <a:defRPr lang="ja-JP"/>
            </a:pPr>
            <a:endParaRPr lang="en-US"/>
          </a:p>
        </c:txPr>
        <c:crossAx val="110075400"/>
        <c:crosses val="autoZero"/>
        <c:crossBetween val="between"/>
        <c:majorUnit val="2.0"/>
      </c:valAx>
      <c:spPr>
        <a:solidFill>
          <a:schemeClr val="bg1"/>
        </a:solidFill>
        <a:ln w="25400">
          <a:solidFill>
            <a:schemeClr val="tx1"/>
          </a:solidFill>
        </a:ln>
      </c:spPr>
    </c:plotArea>
    <c:legend>
      <c:legendPos val="r"/>
      <c:layout>
        <c:manualLayout>
          <c:xMode val="edge"/>
          <c:yMode val="edge"/>
          <c:x val="0.575068885553491"/>
          <c:y val="0.0383967399277647"/>
          <c:w val="0.340443108759604"/>
          <c:h val="0.141320291952606"/>
        </c:manualLayout>
      </c:layout>
      <c:txPr>
        <a:bodyPr/>
        <a:lstStyle/>
        <a:p>
          <a:pPr>
            <a:defRPr lang="ja-JP"/>
          </a:pPr>
          <a:endParaRPr lang="en-US"/>
        </a:p>
      </c:txPr>
    </c:legend>
    <c:plotVisOnly val="1"/>
    <c:dispBlanksAs val="gap"/>
  </c:chart>
  <c:txPr>
    <a:bodyPr/>
    <a:lstStyle/>
    <a:p>
      <a:pPr>
        <a:defRPr sz="2000">
          <a:latin typeface="AR P丸ゴシック体E" pitchFamily="50" charset="-128"/>
          <a:ea typeface="AR P丸ゴシック体E" pitchFamily="50" charset="-128"/>
        </a:defRPr>
      </a:pPr>
      <a:endParaRPr lang="en-US"/>
    </a:p>
  </c:txPr>
  <c:externalData r:id="rId1"/>
</c:chartSpace>
</file>

<file path=ppt/charts/chart34.xml><?xml version="1.0" encoding="utf-8"?>
<c:chartSpace xmlns:c="http://schemas.openxmlformats.org/drawingml/2006/chart" xmlns:a="http://schemas.openxmlformats.org/drawingml/2006/main" xmlns:r="http://schemas.openxmlformats.org/officeDocument/2006/relationships">
  <c:date1904 val="1"/>
  <c:lang val="en-US"/>
  <c:style val="26"/>
  <c:chart>
    <c:plotArea>
      <c:layout>
        <c:manualLayout>
          <c:layoutTarget val="inner"/>
          <c:xMode val="edge"/>
          <c:yMode val="edge"/>
          <c:x val="0.102189072696188"/>
          <c:y val="0.0175848906615133"/>
          <c:w val="0.860494207333694"/>
          <c:h val="0.5042318323218"/>
        </c:manualLayout>
      </c:layout>
      <c:barChart>
        <c:barDir val="col"/>
        <c:grouping val="clustered"/>
        <c:ser>
          <c:idx val="0"/>
          <c:order val="0"/>
          <c:tx>
            <c:strRef>
              <c:f>'Q24-Q29'!$AM$2</c:f>
              <c:strCache>
                <c:ptCount val="1"/>
                <c:pt idx="0">
                  <c:v>男性</c:v>
                </c:pt>
              </c:strCache>
            </c:strRef>
          </c:tx>
          <c:cat>
            <c:strRef>
              <c:f>'Q24-Q29'!$AL$3:$AL$10</c:f>
              <c:strCache>
                <c:ptCount val="8"/>
                <c:pt idx="0">
                  <c:v>教育環境</c:v>
                </c:pt>
                <c:pt idx="1">
                  <c:v>家庭環境</c:v>
                </c:pt>
                <c:pt idx="2">
                  <c:v>職場環境</c:v>
                </c:pt>
                <c:pt idx="3">
                  <c:v>社会の偏見</c:v>
                </c:pt>
                <c:pt idx="4">
                  <c:v>男女の社会的分業</c:v>
                </c:pt>
                <c:pt idx="5">
                  <c:v>ロールモデルが少ない</c:v>
                </c:pt>
                <c:pt idx="6">
                  <c:v>家庭との両立が困難</c:v>
                </c:pt>
                <c:pt idx="7">
                  <c:v>育児または介護期間後の復帰が困難</c:v>
                </c:pt>
              </c:strCache>
            </c:strRef>
          </c:cat>
          <c:val>
            <c:numRef>
              <c:f>'Q24-Q29'!$AM$3:$AM$10</c:f>
              <c:numCache>
                <c:formatCode>General</c:formatCode>
                <c:ptCount val="8"/>
                <c:pt idx="0">
                  <c:v>21.05263157894732</c:v>
                </c:pt>
                <c:pt idx="1">
                  <c:v>31.57894736842105</c:v>
                </c:pt>
                <c:pt idx="2">
                  <c:v>47.36842105263153</c:v>
                </c:pt>
                <c:pt idx="3">
                  <c:v>31.57894736842105</c:v>
                </c:pt>
                <c:pt idx="4">
                  <c:v>34.21052631578947</c:v>
                </c:pt>
                <c:pt idx="5">
                  <c:v>26.31578947368421</c:v>
                </c:pt>
                <c:pt idx="6">
                  <c:v>52.63157894736842</c:v>
                </c:pt>
                <c:pt idx="7">
                  <c:v>52.63157894736842</c:v>
                </c:pt>
              </c:numCache>
            </c:numRef>
          </c:val>
        </c:ser>
        <c:ser>
          <c:idx val="1"/>
          <c:order val="1"/>
          <c:tx>
            <c:strRef>
              <c:f>'Q24-Q29'!$AN$2</c:f>
              <c:strCache>
                <c:ptCount val="1"/>
                <c:pt idx="0">
                  <c:v>女性</c:v>
                </c:pt>
              </c:strCache>
            </c:strRef>
          </c:tx>
          <c:cat>
            <c:strRef>
              <c:f>'Q24-Q29'!$AL$3:$AL$10</c:f>
              <c:strCache>
                <c:ptCount val="8"/>
                <c:pt idx="0">
                  <c:v>教育環境</c:v>
                </c:pt>
                <c:pt idx="1">
                  <c:v>家庭環境</c:v>
                </c:pt>
                <c:pt idx="2">
                  <c:v>職場環境</c:v>
                </c:pt>
                <c:pt idx="3">
                  <c:v>社会の偏見</c:v>
                </c:pt>
                <c:pt idx="4">
                  <c:v>男女の社会的分業</c:v>
                </c:pt>
                <c:pt idx="5">
                  <c:v>ロールモデルが少ない</c:v>
                </c:pt>
                <c:pt idx="6">
                  <c:v>家庭との両立が困難</c:v>
                </c:pt>
                <c:pt idx="7">
                  <c:v>育児または介護期間後の復帰が困難</c:v>
                </c:pt>
              </c:strCache>
            </c:strRef>
          </c:cat>
          <c:val>
            <c:numRef>
              <c:f>'Q24-Q29'!$AN$3:$AN$10</c:f>
              <c:numCache>
                <c:formatCode>General</c:formatCode>
                <c:ptCount val="8"/>
                <c:pt idx="0">
                  <c:v>19.23076923076918</c:v>
                </c:pt>
                <c:pt idx="1">
                  <c:v>19.23076923076918</c:v>
                </c:pt>
                <c:pt idx="2">
                  <c:v>42.30769230769223</c:v>
                </c:pt>
                <c:pt idx="3">
                  <c:v>15.38461538461538</c:v>
                </c:pt>
                <c:pt idx="4">
                  <c:v>61.53846153846154</c:v>
                </c:pt>
                <c:pt idx="5">
                  <c:v>46.15384615384606</c:v>
                </c:pt>
                <c:pt idx="6">
                  <c:v>84.61538461538454</c:v>
                </c:pt>
                <c:pt idx="7">
                  <c:v>65.3846153846154</c:v>
                </c:pt>
              </c:numCache>
            </c:numRef>
          </c:val>
        </c:ser>
        <c:axId val="527197576"/>
        <c:axId val="69930728"/>
      </c:barChart>
      <c:catAx>
        <c:axId val="527197576"/>
        <c:scaling>
          <c:orientation val="minMax"/>
        </c:scaling>
        <c:axPos val="b"/>
        <c:numFmt formatCode="General" sourceLinked="1"/>
        <c:tickLblPos val="nextTo"/>
        <c:txPr>
          <a:bodyPr rot="5400000" vert="horz"/>
          <a:lstStyle/>
          <a:p>
            <a:pPr>
              <a:defRPr lang="ja-JP"/>
            </a:pPr>
            <a:endParaRPr lang="en-US"/>
          </a:p>
        </c:txPr>
        <c:crossAx val="69930728"/>
        <c:crosses val="autoZero"/>
        <c:auto val="1"/>
        <c:lblAlgn val="ctr"/>
        <c:lblOffset val="100"/>
      </c:catAx>
      <c:valAx>
        <c:axId val="69930728"/>
        <c:scaling>
          <c:orientation val="minMax"/>
        </c:scaling>
        <c:axPos val="l"/>
        <c:numFmt formatCode="General" sourceLinked="1"/>
        <c:tickLblPos val="nextTo"/>
        <c:txPr>
          <a:bodyPr/>
          <a:lstStyle/>
          <a:p>
            <a:pPr>
              <a:defRPr lang="ja-JP"/>
            </a:pPr>
            <a:endParaRPr lang="en-US"/>
          </a:p>
        </c:txPr>
        <c:crossAx val="527197576"/>
        <c:crosses val="autoZero"/>
        <c:crossBetween val="between"/>
        <c:majorUnit val="20.0"/>
      </c:valAx>
      <c:spPr>
        <a:solidFill>
          <a:schemeClr val="bg1"/>
        </a:solidFill>
        <a:ln w="25400">
          <a:solidFill>
            <a:schemeClr val="tx1"/>
          </a:solidFill>
        </a:ln>
      </c:spPr>
    </c:plotArea>
    <c:legend>
      <c:legendPos val="r"/>
      <c:layout>
        <c:manualLayout>
          <c:xMode val="edge"/>
          <c:yMode val="edge"/>
          <c:x val="0.129743522058049"/>
          <c:y val="0.0557288363084451"/>
          <c:w val="0.309301474607807"/>
          <c:h val="0.095101314477907"/>
        </c:manualLayout>
      </c:layout>
      <c:txPr>
        <a:bodyPr/>
        <a:lstStyle/>
        <a:p>
          <a:pPr>
            <a:defRPr lang="ja-JP"/>
          </a:pPr>
          <a:endParaRPr lang="en-US"/>
        </a:p>
      </c:txPr>
    </c:legend>
    <c:plotVisOnly val="1"/>
    <c:dispBlanksAs val="gap"/>
  </c:chart>
  <c:txPr>
    <a:bodyPr/>
    <a:lstStyle/>
    <a:p>
      <a:pPr>
        <a:defRPr sz="1800">
          <a:latin typeface="AR P丸ゴシック体E" pitchFamily="50" charset="-128"/>
          <a:ea typeface="AR P丸ゴシック体E" pitchFamily="50" charset="-128"/>
        </a:defRPr>
      </a:pPr>
      <a:endParaRPr lang="en-US"/>
    </a:p>
  </c:txPr>
  <c:externalData r:id="rId1"/>
</c:chartSpace>
</file>

<file path=ppt/charts/chart35.xml><?xml version="1.0" encoding="utf-8"?>
<c:chartSpace xmlns:c="http://schemas.openxmlformats.org/drawingml/2006/chart" xmlns:a="http://schemas.openxmlformats.org/drawingml/2006/main" xmlns:r="http://schemas.openxmlformats.org/officeDocument/2006/relationships">
  <c:date1904 val="1"/>
  <c:lang val="en-US"/>
  <c:style val="26"/>
  <c:chart>
    <c:plotArea>
      <c:layout>
        <c:manualLayout>
          <c:layoutTarget val="inner"/>
          <c:xMode val="edge"/>
          <c:yMode val="edge"/>
          <c:x val="0.0758160925805872"/>
          <c:y val="0.0248082488404097"/>
          <c:w val="0.860494207333694"/>
          <c:h val="0.522701794105208"/>
        </c:manualLayout>
      </c:layout>
      <c:barChart>
        <c:barDir val="col"/>
        <c:grouping val="clustered"/>
        <c:ser>
          <c:idx val="0"/>
          <c:order val="0"/>
          <c:tx>
            <c:strRef>
              <c:f>'Q24-Q29'!$W$84</c:f>
              <c:strCache>
                <c:ptCount val="1"/>
                <c:pt idx="0">
                  <c:v>男性</c:v>
                </c:pt>
              </c:strCache>
            </c:strRef>
          </c:tx>
          <c:cat>
            <c:strRef>
              <c:f>'Q24-Q29'!$V$85:$V$92</c:f>
              <c:strCache>
                <c:ptCount val="8"/>
                <c:pt idx="0">
                  <c:v>労働時間の短縮</c:v>
                </c:pt>
                <c:pt idx="1">
                  <c:v>男女の役割分担の意識をかえる</c:v>
                </c:pt>
                <c:pt idx="2">
                  <c:v>保育所等のサービスの拡充</c:v>
                </c:pt>
                <c:pt idx="3">
                  <c:v>育児・介護への経済支援</c:v>
                </c:pt>
                <c:pt idx="4">
                  <c:v>休業中の代行員</c:v>
                </c:pt>
                <c:pt idx="5">
                  <c:v>上司の理解</c:v>
                </c:pt>
                <c:pt idx="6">
                  <c:v>ワークシェアリング</c:v>
                </c:pt>
                <c:pt idx="7">
                  <c:v>その他</c:v>
                </c:pt>
              </c:strCache>
            </c:strRef>
          </c:cat>
          <c:val>
            <c:numRef>
              <c:f>'Q24-Q29'!$W$85:$W$92</c:f>
              <c:numCache>
                <c:formatCode>General</c:formatCode>
                <c:ptCount val="8"/>
                <c:pt idx="0">
                  <c:v>38.46153846153845</c:v>
                </c:pt>
                <c:pt idx="1">
                  <c:v>38.46153846153845</c:v>
                </c:pt>
                <c:pt idx="2">
                  <c:v>50.0</c:v>
                </c:pt>
                <c:pt idx="3">
                  <c:v>36.53846153846153</c:v>
                </c:pt>
                <c:pt idx="4">
                  <c:v>28.84615384615384</c:v>
                </c:pt>
                <c:pt idx="5">
                  <c:v>40.38461538461537</c:v>
                </c:pt>
                <c:pt idx="6">
                  <c:v>17.30769230769231</c:v>
                </c:pt>
                <c:pt idx="7">
                  <c:v>5.76923076923077</c:v>
                </c:pt>
              </c:numCache>
            </c:numRef>
          </c:val>
        </c:ser>
        <c:ser>
          <c:idx val="1"/>
          <c:order val="1"/>
          <c:tx>
            <c:strRef>
              <c:f>'Q24-Q29'!$X$84</c:f>
              <c:strCache>
                <c:ptCount val="1"/>
                <c:pt idx="0">
                  <c:v>女性</c:v>
                </c:pt>
              </c:strCache>
            </c:strRef>
          </c:tx>
          <c:cat>
            <c:strRef>
              <c:f>'Q24-Q29'!$V$85:$V$92</c:f>
              <c:strCache>
                <c:ptCount val="8"/>
                <c:pt idx="0">
                  <c:v>労働時間の短縮</c:v>
                </c:pt>
                <c:pt idx="1">
                  <c:v>男女の役割分担の意識をかえる</c:v>
                </c:pt>
                <c:pt idx="2">
                  <c:v>保育所等のサービスの拡充</c:v>
                </c:pt>
                <c:pt idx="3">
                  <c:v>育児・介護への経済支援</c:v>
                </c:pt>
                <c:pt idx="4">
                  <c:v>休業中の代行員</c:v>
                </c:pt>
                <c:pt idx="5">
                  <c:v>上司の理解</c:v>
                </c:pt>
                <c:pt idx="6">
                  <c:v>ワークシェアリング</c:v>
                </c:pt>
                <c:pt idx="7">
                  <c:v>その他</c:v>
                </c:pt>
              </c:strCache>
            </c:strRef>
          </c:cat>
          <c:val>
            <c:numRef>
              <c:f>'Q24-Q29'!$X$85:$X$92</c:f>
              <c:numCache>
                <c:formatCode>General</c:formatCode>
                <c:ptCount val="8"/>
                <c:pt idx="0">
                  <c:v>46.875</c:v>
                </c:pt>
                <c:pt idx="1">
                  <c:v>56.25</c:v>
                </c:pt>
                <c:pt idx="2">
                  <c:v>62.5</c:v>
                </c:pt>
                <c:pt idx="3">
                  <c:v>31.25</c:v>
                </c:pt>
                <c:pt idx="4">
                  <c:v>28.125</c:v>
                </c:pt>
                <c:pt idx="5">
                  <c:v>71.87499999999998</c:v>
                </c:pt>
                <c:pt idx="6">
                  <c:v>18.75</c:v>
                </c:pt>
                <c:pt idx="7">
                  <c:v>6.25</c:v>
                </c:pt>
              </c:numCache>
            </c:numRef>
          </c:val>
        </c:ser>
        <c:axId val="69802552"/>
        <c:axId val="602731064"/>
      </c:barChart>
      <c:catAx>
        <c:axId val="69802552"/>
        <c:scaling>
          <c:orientation val="minMax"/>
        </c:scaling>
        <c:axPos val="b"/>
        <c:numFmt formatCode="General" sourceLinked="1"/>
        <c:tickLblPos val="nextTo"/>
        <c:txPr>
          <a:bodyPr rot="5400000" vert="horz"/>
          <a:lstStyle/>
          <a:p>
            <a:pPr>
              <a:defRPr lang="ja-JP"/>
            </a:pPr>
            <a:endParaRPr lang="en-US"/>
          </a:p>
        </c:txPr>
        <c:crossAx val="602731064"/>
        <c:crosses val="autoZero"/>
        <c:auto val="1"/>
        <c:lblAlgn val="ctr"/>
        <c:lblOffset val="100"/>
      </c:catAx>
      <c:valAx>
        <c:axId val="602731064"/>
        <c:scaling>
          <c:orientation val="minMax"/>
          <c:max val="80.0"/>
        </c:scaling>
        <c:axPos val="l"/>
        <c:numFmt formatCode="General" sourceLinked="1"/>
        <c:tickLblPos val="nextTo"/>
        <c:txPr>
          <a:bodyPr/>
          <a:lstStyle/>
          <a:p>
            <a:pPr>
              <a:defRPr lang="ja-JP"/>
            </a:pPr>
            <a:endParaRPr lang="en-US"/>
          </a:p>
        </c:txPr>
        <c:crossAx val="69802552"/>
        <c:crosses val="autoZero"/>
        <c:crossBetween val="between"/>
        <c:majorUnit val="20.0"/>
      </c:valAx>
      <c:spPr>
        <a:solidFill>
          <a:schemeClr val="bg1"/>
        </a:solidFill>
        <a:ln w="25400">
          <a:solidFill>
            <a:schemeClr val="tx1"/>
          </a:solidFill>
        </a:ln>
      </c:spPr>
    </c:plotArea>
    <c:legend>
      <c:legendPos val="r"/>
      <c:layout>
        <c:manualLayout>
          <c:xMode val="edge"/>
          <c:yMode val="edge"/>
          <c:x val="0.753654935751549"/>
          <c:y val="0.063637260427034"/>
          <c:w val="0.156008516707972"/>
          <c:h val="0.157121969657754"/>
        </c:manualLayout>
      </c:layout>
      <c:txPr>
        <a:bodyPr/>
        <a:lstStyle/>
        <a:p>
          <a:pPr>
            <a:defRPr lang="ja-JP"/>
          </a:pPr>
          <a:endParaRPr lang="en-US"/>
        </a:p>
      </c:txPr>
    </c:legend>
    <c:plotVisOnly val="1"/>
    <c:dispBlanksAs val="gap"/>
  </c:chart>
  <c:txPr>
    <a:bodyPr/>
    <a:lstStyle/>
    <a:p>
      <a:pPr>
        <a:defRPr sz="1800">
          <a:latin typeface="AR P丸ゴシック体E" pitchFamily="50" charset="-128"/>
          <a:ea typeface="AR P丸ゴシック体E" pitchFamily="50" charset="-128"/>
        </a:defRPr>
      </a:pPr>
      <a:endParaRPr lang="en-US"/>
    </a:p>
  </c:txPr>
  <c:externalData r:id="rId1"/>
</c:chartSpace>
</file>

<file path=ppt/charts/chart36.xml><?xml version="1.0" encoding="utf-8"?>
<c:chartSpace xmlns:c="http://schemas.openxmlformats.org/drawingml/2006/chart" xmlns:a="http://schemas.openxmlformats.org/drawingml/2006/main" xmlns:r="http://schemas.openxmlformats.org/officeDocument/2006/relationships">
  <c:date1904 val="1"/>
  <c:lang val="en-US"/>
  <c:style val="18"/>
  <c:chart>
    <c:plotArea>
      <c:layout>
        <c:manualLayout>
          <c:layoutTarget val="inner"/>
          <c:xMode val="edge"/>
          <c:yMode val="edge"/>
          <c:x val="0.0527777777777778"/>
          <c:y val="0.113425925925926"/>
          <c:w val="0.463888888888889"/>
          <c:h val="0.773148148148148"/>
        </c:manualLayout>
      </c:layout>
      <c:pieChart>
        <c:varyColors val="1"/>
        <c:ser>
          <c:idx val="0"/>
          <c:order val="0"/>
          <c:dLbls>
            <c:txPr>
              <a:bodyPr/>
              <a:lstStyle/>
              <a:p>
                <a:pPr>
                  <a:defRPr lang="ja-JP"/>
                </a:pPr>
                <a:endParaRPr lang="en-US"/>
              </a:p>
            </c:txPr>
            <c:showVal val="1"/>
            <c:showLeaderLines val="1"/>
          </c:dLbls>
          <c:cat>
            <c:strRef>
              <c:f>Sheet1!$B$2:$H$2</c:f>
              <c:strCache>
                <c:ptCount val="7"/>
                <c:pt idx="0">
                  <c:v>希望者がいれば開設すべき</c:v>
                </c:pt>
                <c:pt idx="1">
                  <c:v>希望する</c:v>
                </c:pt>
                <c:pt idx="2">
                  <c:v>希望しない</c:v>
                </c:pt>
                <c:pt idx="3">
                  <c:v>開設すべき</c:v>
                </c:pt>
                <c:pt idx="4">
                  <c:v>希望者が少数であれば開設する必要はない</c:v>
                </c:pt>
                <c:pt idx="5">
                  <c:v>経費との兼ね合い</c:v>
                </c:pt>
                <c:pt idx="6">
                  <c:v>無回答</c:v>
                </c:pt>
              </c:strCache>
            </c:strRef>
          </c:cat>
          <c:val>
            <c:numRef>
              <c:f>Sheet1!$B$3:$H$3</c:f>
              <c:numCache>
                <c:formatCode>General</c:formatCode>
                <c:ptCount val="7"/>
                <c:pt idx="0">
                  <c:v>70.0</c:v>
                </c:pt>
                <c:pt idx="1">
                  <c:v>12.0</c:v>
                </c:pt>
                <c:pt idx="2">
                  <c:v>1.0</c:v>
                </c:pt>
                <c:pt idx="3">
                  <c:v>2.0</c:v>
                </c:pt>
                <c:pt idx="4">
                  <c:v>1.0</c:v>
                </c:pt>
                <c:pt idx="5">
                  <c:v>1.0</c:v>
                </c:pt>
                <c:pt idx="6">
                  <c:v>3.0</c:v>
                </c:pt>
              </c:numCache>
            </c:numRef>
          </c:val>
        </c:ser>
        <c:firstSliceAng val="0"/>
      </c:pieChart>
    </c:plotArea>
    <c:legend>
      <c:legendPos val="r"/>
      <c:layout>
        <c:manualLayout>
          <c:xMode val="edge"/>
          <c:yMode val="edge"/>
          <c:x val="0.562609350641077"/>
          <c:y val="0.0371182590018178"/>
          <c:w val="0.422222222222222"/>
          <c:h val="0.905314960629921"/>
        </c:manualLayout>
      </c:layout>
      <c:txPr>
        <a:bodyPr/>
        <a:lstStyle/>
        <a:p>
          <a:pPr>
            <a:defRPr lang="ja-JP"/>
          </a:pPr>
          <a:endParaRPr lang="en-US"/>
        </a:p>
      </c:txPr>
    </c:legend>
    <c:plotVisOnly val="1"/>
    <c:dispBlanksAs val="zero"/>
  </c:chart>
  <c:txPr>
    <a:bodyPr/>
    <a:lstStyle/>
    <a:p>
      <a:pPr>
        <a:defRPr sz="1800">
          <a:latin typeface="AR P丸ゴシック体E" pitchFamily="50" charset="-128"/>
          <a:ea typeface="AR P丸ゴシック体E" pitchFamily="50" charset="-128"/>
        </a:defRPr>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style val="18"/>
  <c:chart>
    <c:autoTitleDeleted val="1"/>
    <c:plotArea>
      <c:layout>
        <c:manualLayout>
          <c:layoutTarget val="inner"/>
          <c:xMode val="edge"/>
          <c:yMode val="edge"/>
          <c:x val="0.0531991087688041"/>
          <c:y val="0.104576832268578"/>
          <c:w val="0.775468161938201"/>
          <c:h val="0.717210522514531"/>
        </c:manualLayout>
      </c:layout>
      <c:pieChart>
        <c:varyColors val="1"/>
        <c:ser>
          <c:idx val="0"/>
          <c:order val="0"/>
          <c:tx>
            <c:strRef>
              <c:f>'Ｑ４－６済'!$D$38</c:f>
              <c:strCache>
                <c:ptCount val="1"/>
                <c:pt idx="0">
                  <c:v>女性</c:v>
                </c:pt>
              </c:strCache>
            </c:strRef>
          </c:tx>
          <c:dLbls>
            <c:txPr>
              <a:bodyPr/>
              <a:lstStyle/>
              <a:p>
                <a:pPr>
                  <a:defRPr lang="ja-JP"/>
                </a:pPr>
                <a:endParaRPr lang="en-US"/>
              </a:p>
            </c:txPr>
            <c:dLblPos val="inEnd"/>
            <c:showVal val="1"/>
            <c:showLeaderLines val="1"/>
          </c:dLbls>
          <c:cat>
            <c:strRef>
              <c:f>'Ｑ４－６済'!$B$39:$B$41</c:f>
              <c:strCache>
                <c:ptCount val="3"/>
                <c:pt idx="0">
                  <c:v>大学	</c:v>
                </c:pt>
                <c:pt idx="1">
                  <c:v>大学以外の公的研究機関	　</c:v>
                </c:pt>
                <c:pt idx="2">
                  <c:v>民間企業	  　その他</c:v>
                </c:pt>
              </c:strCache>
            </c:strRef>
          </c:cat>
          <c:val>
            <c:numRef>
              <c:f>'Ｑ４－６済'!$D$39:$D$41</c:f>
              <c:numCache>
                <c:formatCode>General</c:formatCode>
                <c:ptCount val="3"/>
                <c:pt idx="0">
                  <c:v>21.0</c:v>
                </c:pt>
                <c:pt idx="1">
                  <c:v>5.0</c:v>
                </c:pt>
                <c:pt idx="2">
                  <c:v>6.0</c:v>
                </c:pt>
              </c:numCache>
            </c:numRef>
          </c:val>
        </c:ser>
        <c:firstSliceAng val="0"/>
      </c:pieChart>
    </c:plotArea>
    <c:plotVisOnly val="1"/>
    <c:dispBlanksAs val="zero"/>
  </c:chart>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style val="26"/>
  <c:chart>
    <c:plotArea>
      <c:layout>
        <c:manualLayout>
          <c:layoutTarget val="inner"/>
          <c:xMode val="edge"/>
          <c:yMode val="edge"/>
          <c:x val="0.165037955468075"/>
          <c:y val="0.0425718981415858"/>
          <c:w val="0.834962044531925"/>
          <c:h val="0.717824695723464"/>
        </c:manualLayout>
      </c:layout>
      <c:barChart>
        <c:barDir val="col"/>
        <c:grouping val="clustered"/>
        <c:ser>
          <c:idx val="0"/>
          <c:order val="0"/>
          <c:tx>
            <c:strRef>
              <c:f>'Ｑ４－６済'!$M$38</c:f>
              <c:strCache>
                <c:ptCount val="1"/>
                <c:pt idx="0">
                  <c:v>男性</c:v>
                </c:pt>
              </c:strCache>
            </c:strRef>
          </c:tx>
          <c:cat>
            <c:strRef>
              <c:f>'Ｑ４－６済'!$L$39:$L$47</c:f>
              <c:strCache>
                <c:ptCount val="9"/>
                <c:pt idx="0">
                  <c:v>２１−２５</c:v>
                </c:pt>
                <c:pt idx="1">
                  <c:v>２６−３０</c:v>
                </c:pt>
                <c:pt idx="2">
                  <c:v>３１−３５</c:v>
                </c:pt>
                <c:pt idx="3">
                  <c:v>３６－４０</c:v>
                </c:pt>
                <c:pt idx="4">
                  <c:v>４１−４５</c:v>
                </c:pt>
                <c:pt idx="5">
                  <c:v>４６－５０</c:v>
                </c:pt>
                <c:pt idx="6">
                  <c:v>５１−５５</c:v>
                </c:pt>
                <c:pt idx="7">
                  <c:v>５６−６０</c:v>
                </c:pt>
                <c:pt idx="8">
                  <c:v>＞６０</c:v>
                </c:pt>
              </c:strCache>
            </c:strRef>
          </c:cat>
          <c:val>
            <c:numRef>
              <c:f>'Ｑ４－６済'!$M$39:$M$47</c:f>
              <c:numCache>
                <c:formatCode>General</c:formatCode>
                <c:ptCount val="9"/>
                <c:pt idx="0">
                  <c:v>6.0</c:v>
                </c:pt>
                <c:pt idx="1">
                  <c:v>7.0</c:v>
                </c:pt>
                <c:pt idx="2">
                  <c:v>10.0</c:v>
                </c:pt>
                <c:pt idx="3">
                  <c:v>6.0</c:v>
                </c:pt>
                <c:pt idx="4">
                  <c:v>10.0</c:v>
                </c:pt>
                <c:pt idx="5">
                  <c:v>3.0</c:v>
                </c:pt>
                <c:pt idx="6">
                  <c:v>6.0</c:v>
                </c:pt>
                <c:pt idx="7">
                  <c:v>4.0</c:v>
                </c:pt>
                <c:pt idx="8">
                  <c:v>0.0</c:v>
                </c:pt>
              </c:numCache>
            </c:numRef>
          </c:val>
        </c:ser>
        <c:ser>
          <c:idx val="1"/>
          <c:order val="1"/>
          <c:tx>
            <c:strRef>
              <c:f>'Ｑ４－６済'!$N$38</c:f>
              <c:strCache>
                <c:ptCount val="1"/>
                <c:pt idx="0">
                  <c:v>女性</c:v>
                </c:pt>
              </c:strCache>
            </c:strRef>
          </c:tx>
          <c:cat>
            <c:strRef>
              <c:f>'Ｑ４－６済'!$L$39:$L$47</c:f>
              <c:strCache>
                <c:ptCount val="9"/>
                <c:pt idx="0">
                  <c:v>２１−２５</c:v>
                </c:pt>
                <c:pt idx="1">
                  <c:v>２６−３０</c:v>
                </c:pt>
                <c:pt idx="2">
                  <c:v>３１−３５</c:v>
                </c:pt>
                <c:pt idx="3">
                  <c:v>３６－４０</c:v>
                </c:pt>
                <c:pt idx="4">
                  <c:v>４１−４５</c:v>
                </c:pt>
                <c:pt idx="5">
                  <c:v>４６－５０</c:v>
                </c:pt>
                <c:pt idx="6">
                  <c:v>５１−５５</c:v>
                </c:pt>
                <c:pt idx="7">
                  <c:v>５６−６０</c:v>
                </c:pt>
                <c:pt idx="8">
                  <c:v>＞６０</c:v>
                </c:pt>
              </c:strCache>
            </c:strRef>
          </c:cat>
          <c:val>
            <c:numRef>
              <c:f>'Ｑ４－６済'!$N$39:$N$47</c:f>
              <c:numCache>
                <c:formatCode>General</c:formatCode>
                <c:ptCount val="9"/>
                <c:pt idx="0">
                  <c:v>5.0</c:v>
                </c:pt>
                <c:pt idx="1">
                  <c:v>5.0</c:v>
                </c:pt>
                <c:pt idx="2">
                  <c:v>11.0</c:v>
                </c:pt>
                <c:pt idx="3">
                  <c:v>8.0</c:v>
                </c:pt>
                <c:pt idx="4">
                  <c:v>2.0</c:v>
                </c:pt>
                <c:pt idx="5">
                  <c:v>0.0</c:v>
                </c:pt>
                <c:pt idx="6">
                  <c:v>0.0</c:v>
                </c:pt>
                <c:pt idx="7">
                  <c:v>0.0</c:v>
                </c:pt>
                <c:pt idx="8">
                  <c:v>1.0</c:v>
                </c:pt>
              </c:numCache>
            </c:numRef>
          </c:val>
        </c:ser>
        <c:gapWidth val="59"/>
        <c:axId val="537725400"/>
        <c:axId val="556648616"/>
      </c:barChart>
      <c:catAx>
        <c:axId val="537725400"/>
        <c:scaling>
          <c:orientation val="minMax"/>
        </c:scaling>
        <c:axPos val="b"/>
        <c:numFmt formatCode="General" sourceLinked="1"/>
        <c:tickLblPos val="nextTo"/>
        <c:crossAx val="556648616"/>
        <c:crosses val="autoZero"/>
        <c:auto val="1"/>
        <c:lblAlgn val="ctr"/>
        <c:lblOffset val="100"/>
      </c:catAx>
      <c:valAx>
        <c:axId val="556648616"/>
        <c:scaling>
          <c:orientation val="minMax"/>
        </c:scaling>
        <c:axPos val="l"/>
        <c:numFmt formatCode="General" sourceLinked="1"/>
        <c:tickLblPos val="nextTo"/>
        <c:crossAx val="537725400"/>
        <c:crosses val="autoZero"/>
        <c:crossBetween val="between"/>
      </c:valAx>
      <c:spPr>
        <a:solidFill>
          <a:schemeClr val="bg1"/>
        </a:solidFill>
        <a:ln w="28575"/>
      </c:spPr>
    </c:plotArea>
    <c:legend>
      <c:legendPos val="r"/>
      <c:layout>
        <c:manualLayout>
          <c:xMode val="edge"/>
          <c:yMode val="edge"/>
          <c:x val="0.726549557423807"/>
          <c:y val="0.0800411506305296"/>
          <c:w val="0.250038589615903"/>
          <c:h val="0.144866087676082"/>
        </c:manualLayout>
      </c:layout>
    </c:legend>
    <c:plotVisOnly val="1"/>
    <c:dispBlanksAs val="gap"/>
  </c:chart>
  <c:txPr>
    <a:bodyPr/>
    <a:lstStyle/>
    <a:p>
      <a:pPr>
        <a:defRPr sz="1400">
          <a:latin typeface="AR P丸ゴシック体E" pitchFamily="50" charset="-128"/>
          <a:ea typeface="AR P丸ゴシック体E" pitchFamily="50" charset="-128"/>
        </a:defRPr>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style val="26"/>
  <c:chart>
    <c:plotArea>
      <c:layout>
        <c:manualLayout>
          <c:layoutTarget val="inner"/>
          <c:xMode val="edge"/>
          <c:yMode val="edge"/>
          <c:x val="0.0800444062788303"/>
          <c:y val="0.0443214358684207"/>
          <c:w val="0.753773142269907"/>
          <c:h val="0.655612868411446"/>
        </c:manualLayout>
      </c:layout>
      <c:barChart>
        <c:barDir val="col"/>
        <c:grouping val="clustered"/>
        <c:ser>
          <c:idx val="0"/>
          <c:order val="0"/>
          <c:tx>
            <c:strRef>
              <c:f>'Q1-３'!$D$8</c:f>
              <c:strCache>
                <c:ptCount val="1"/>
                <c:pt idx="0">
                  <c:v>男性</c:v>
                </c:pt>
              </c:strCache>
            </c:strRef>
          </c:tx>
          <c:cat>
            <c:strRef>
              <c:f>'Q1-３'!$C$9:$C$19</c:f>
              <c:strCache>
                <c:ptCount val="11"/>
                <c:pt idx="0">
                  <c:v>技術補佐員</c:v>
                </c:pt>
                <c:pt idx="1">
                  <c:v>修士	</c:v>
                </c:pt>
                <c:pt idx="2">
                  <c:v>博士	</c:v>
                </c:pt>
                <c:pt idx="3">
                  <c:v>ポスドク	</c:v>
                </c:pt>
                <c:pt idx="4">
                  <c:v>研究員</c:v>
                </c:pt>
                <c:pt idx="5">
                  <c:v>助教	</c:v>
                </c:pt>
                <c:pt idx="6">
                  <c:v>講師</c:v>
                </c:pt>
                <c:pt idx="7">
                  <c:v>准教授	</c:v>
                </c:pt>
                <c:pt idx="8">
                  <c:v>教授	</c:v>
                </c:pt>
                <c:pt idx="9">
                  <c:v>その他</c:v>
                </c:pt>
                <c:pt idx="10">
                  <c:v>未回答</c:v>
                </c:pt>
              </c:strCache>
            </c:strRef>
          </c:cat>
          <c:val>
            <c:numRef>
              <c:f>'Q1-３'!$D$9:$D$19</c:f>
              <c:numCache>
                <c:formatCode>General</c:formatCode>
                <c:ptCount val="11"/>
                <c:pt idx="0">
                  <c:v>0.0</c:v>
                </c:pt>
                <c:pt idx="1">
                  <c:v>6.0</c:v>
                </c:pt>
                <c:pt idx="2">
                  <c:v>4.0</c:v>
                </c:pt>
                <c:pt idx="3">
                  <c:v>6.0</c:v>
                </c:pt>
                <c:pt idx="4">
                  <c:v>7.0</c:v>
                </c:pt>
                <c:pt idx="5">
                  <c:v>3.0</c:v>
                </c:pt>
                <c:pt idx="6">
                  <c:v>1.0</c:v>
                </c:pt>
                <c:pt idx="7">
                  <c:v>16.0</c:v>
                </c:pt>
                <c:pt idx="8">
                  <c:v>7.0</c:v>
                </c:pt>
                <c:pt idx="9">
                  <c:v>1.0</c:v>
                </c:pt>
                <c:pt idx="10">
                  <c:v>1.0</c:v>
                </c:pt>
              </c:numCache>
            </c:numRef>
          </c:val>
        </c:ser>
        <c:ser>
          <c:idx val="1"/>
          <c:order val="1"/>
          <c:tx>
            <c:strRef>
              <c:f>'Q1-３'!$E$8</c:f>
              <c:strCache>
                <c:ptCount val="1"/>
                <c:pt idx="0">
                  <c:v>女性</c:v>
                </c:pt>
              </c:strCache>
            </c:strRef>
          </c:tx>
          <c:cat>
            <c:strRef>
              <c:f>'Q1-３'!$C$9:$C$19</c:f>
              <c:strCache>
                <c:ptCount val="11"/>
                <c:pt idx="0">
                  <c:v>技術補佐員</c:v>
                </c:pt>
                <c:pt idx="1">
                  <c:v>修士	</c:v>
                </c:pt>
                <c:pt idx="2">
                  <c:v>博士	</c:v>
                </c:pt>
                <c:pt idx="3">
                  <c:v>ポスドク	</c:v>
                </c:pt>
                <c:pt idx="4">
                  <c:v>研究員</c:v>
                </c:pt>
                <c:pt idx="5">
                  <c:v>助教	</c:v>
                </c:pt>
                <c:pt idx="6">
                  <c:v>講師</c:v>
                </c:pt>
                <c:pt idx="7">
                  <c:v>准教授	</c:v>
                </c:pt>
                <c:pt idx="8">
                  <c:v>教授	</c:v>
                </c:pt>
                <c:pt idx="9">
                  <c:v>その他</c:v>
                </c:pt>
                <c:pt idx="10">
                  <c:v>未回答</c:v>
                </c:pt>
              </c:strCache>
            </c:strRef>
          </c:cat>
          <c:val>
            <c:numRef>
              <c:f>'Q1-３'!$E$9:$E$19</c:f>
              <c:numCache>
                <c:formatCode>General</c:formatCode>
                <c:ptCount val="11"/>
                <c:pt idx="0">
                  <c:v>2.0</c:v>
                </c:pt>
                <c:pt idx="1">
                  <c:v>7.0</c:v>
                </c:pt>
                <c:pt idx="2">
                  <c:v>1.0</c:v>
                </c:pt>
                <c:pt idx="3">
                  <c:v>3.0</c:v>
                </c:pt>
                <c:pt idx="4">
                  <c:v>5.0</c:v>
                </c:pt>
                <c:pt idx="5">
                  <c:v>6.0</c:v>
                </c:pt>
                <c:pt idx="6">
                  <c:v>0.0</c:v>
                </c:pt>
                <c:pt idx="7">
                  <c:v>3.0</c:v>
                </c:pt>
                <c:pt idx="8">
                  <c:v>0.0</c:v>
                </c:pt>
                <c:pt idx="9">
                  <c:v>2.0</c:v>
                </c:pt>
                <c:pt idx="10">
                  <c:v>3.0</c:v>
                </c:pt>
              </c:numCache>
            </c:numRef>
          </c:val>
        </c:ser>
        <c:gapWidth val="52"/>
        <c:axId val="537703688"/>
        <c:axId val="556165400"/>
      </c:barChart>
      <c:catAx>
        <c:axId val="537703688"/>
        <c:scaling>
          <c:orientation val="minMax"/>
        </c:scaling>
        <c:axPos val="b"/>
        <c:numFmt formatCode="General" sourceLinked="1"/>
        <c:tickLblPos val="nextTo"/>
        <c:txPr>
          <a:bodyPr rot="0" vert="eaVert"/>
          <a:lstStyle/>
          <a:p>
            <a:pPr>
              <a:defRPr lang="ja-JP"/>
            </a:pPr>
            <a:endParaRPr lang="en-US"/>
          </a:p>
        </c:txPr>
        <c:crossAx val="556165400"/>
        <c:crosses val="autoZero"/>
        <c:auto val="1"/>
        <c:lblAlgn val="ctr"/>
        <c:lblOffset val="100"/>
      </c:catAx>
      <c:valAx>
        <c:axId val="556165400"/>
        <c:scaling>
          <c:orientation val="minMax"/>
        </c:scaling>
        <c:axPos val="l"/>
        <c:numFmt formatCode="General" sourceLinked="1"/>
        <c:tickLblPos val="nextTo"/>
        <c:txPr>
          <a:bodyPr/>
          <a:lstStyle/>
          <a:p>
            <a:pPr>
              <a:defRPr lang="ja-JP"/>
            </a:pPr>
            <a:endParaRPr lang="en-US"/>
          </a:p>
        </c:txPr>
        <c:crossAx val="537703688"/>
        <c:crosses val="autoZero"/>
        <c:crossBetween val="between"/>
      </c:valAx>
      <c:spPr>
        <a:solidFill>
          <a:schemeClr val="bg1"/>
        </a:solidFill>
        <a:ln w="28575">
          <a:solidFill>
            <a:schemeClr val="tx1"/>
          </a:solidFill>
        </a:ln>
      </c:spPr>
    </c:plotArea>
    <c:plotVisOnly val="1"/>
    <c:dispBlanksAs val="gap"/>
  </c:chart>
  <c:txPr>
    <a:bodyPr/>
    <a:lstStyle/>
    <a:p>
      <a:pPr>
        <a:defRPr sz="1800">
          <a:latin typeface="AR P丸ゴシック体E" pitchFamily="50" charset="-128"/>
          <a:ea typeface="AR P丸ゴシック体E" pitchFamily="50" charset="-128"/>
        </a:defRPr>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style val="26"/>
  <c:chart>
    <c:plotArea>
      <c:layout>
        <c:manualLayout>
          <c:layoutTarget val="inner"/>
          <c:xMode val="edge"/>
          <c:yMode val="edge"/>
          <c:x val="0.0611659225577203"/>
          <c:y val="0.0382272201887883"/>
          <c:w val="0.819055112835588"/>
          <c:h val="0.925663135060496"/>
        </c:manualLayout>
      </c:layout>
      <c:barChart>
        <c:barDir val="col"/>
        <c:grouping val="clustered"/>
        <c:ser>
          <c:idx val="0"/>
          <c:order val="0"/>
          <c:tx>
            <c:strRef>
              <c:f>'Q1-３済'!$AJ$10</c:f>
              <c:strCache>
                <c:ptCount val="1"/>
                <c:pt idx="0">
                  <c:v>男性</c:v>
                </c:pt>
              </c:strCache>
            </c:strRef>
          </c:tx>
          <c:cat>
            <c:strRef>
              <c:f>'Q1-３済'!$AI$11:$AI$16</c:f>
              <c:strCache>
                <c:ptCount val="6"/>
                <c:pt idx="0">
                  <c:v>＜100万円　　</c:v>
                </c:pt>
                <c:pt idx="1">
                  <c:v>100-500万円　　</c:v>
                </c:pt>
                <c:pt idx="2">
                  <c:v>500－1,000万円　　</c:v>
                </c:pt>
                <c:pt idx="3">
                  <c:v>1,000－2,000万円</c:v>
                </c:pt>
                <c:pt idx="4">
                  <c:v>3,000－4,000万円</c:v>
                </c:pt>
                <c:pt idx="5">
                  <c:v>&gt;5,000万円</c:v>
                </c:pt>
              </c:strCache>
            </c:strRef>
          </c:cat>
          <c:val>
            <c:numRef>
              <c:f>'Q1-３済'!$AJ$11:$AJ$16</c:f>
              <c:numCache>
                <c:formatCode>General</c:formatCode>
                <c:ptCount val="6"/>
                <c:pt idx="0">
                  <c:v>12.0</c:v>
                </c:pt>
                <c:pt idx="1">
                  <c:v>19.0</c:v>
                </c:pt>
                <c:pt idx="2">
                  <c:v>7.0</c:v>
                </c:pt>
                <c:pt idx="3">
                  <c:v>9.0</c:v>
                </c:pt>
                <c:pt idx="4">
                  <c:v>3.0</c:v>
                </c:pt>
                <c:pt idx="5">
                  <c:v>1.0</c:v>
                </c:pt>
              </c:numCache>
            </c:numRef>
          </c:val>
        </c:ser>
        <c:ser>
          <c:idx val="1"/>
          <c:order val="1"/>
          <c:tx>
            <c:strRef>
              <c:f>'Q1-３済'!$AK$10</c:f>
              <c:strCache>
                <c:ptCount val="1"/>
                <c:pt idx="0">
                  <c:v>女性</c:v>
                </c:pt>
              </c:strCache>
            </c:strRef>
          </c:tx>
          <c:cat>
            <c:strRef>
              <c:f>'Q1-３済'!$AI$11:$AI$16</c:f>
              <c:strCache>
                <c:ptCount val="6"/>
                <c:pt idx="0">
                  <c:v>＜100万円　　</c:v>
                </c:pt>
                <c:pt idx="1">
                  <c:v>100-500万円　　</c:v>
                </c:pt>
                <c:pt idx="2">
                  <c:v>500－1,000万円　　</c:v>
                </c:pt>
                <c:pt idx="3">
                  <c:v>1,000－2,000万円</c:v>
                </c:pt>
                <c:pt idx="4">
                  <c:v>3,000－4,000万円</c:v>
                </c:pt>
                <c:pt idx="5">
                  <c:v>&gt;5,000万円</c:v>
                </c:pt>
              </c:strCache>
            </c:strRef>
          </c:cat>
          <c:val>
            <c:numRef>
              <c:f>'Q1-３済'!$AK$11:$AK$16</c:f>
              <c:numCache>
                <c:formatCode>General</c:formatCode>
                <c:ptCount val="6"/>
                <c:pt idx="0">
                  <c:v>19.0</c:v>
                </c:pt>
                <c:pt idx="1">
                  <c:v>10.0</c:v>
                </c:pt>
                <c:pt idx="2">
                  <c:v>2.0</c:v>
                </c:pt>
                <c:pt idx="3">
                  <c:v>0.0</c:v>
                </c:pt>
                <c:pt idx="4">
                  <c:v>1.0</c:v>
                </c:pt>
                <c:pt idx="5">
                  <c:v>0.0</c:v>
                </c:pt>
              </c:numCache>
            </c:numRef>
          </c:val>
        </c:ser>
        <c:axId val="482704136"/>
        <c:axId val="74194664"/>
      </c:barChart>
      <c:catAx>
        <c:axId val="482704136"/>
        <c:scaling>
          <c:orientation val="minMax"/>
        </c:scaling>
        <c:delete val="1"/>
        <c:axPos val="b"/>
        <c:numFmt formatCode="General" sourceLinked="1"/>
        <c:tickLblPos val="nextTo"/>
        <c:crossAx val="74194664"/>
        <c:crosses val="autoZero"/>
        <c:auto val="1"/>
        <c:lblAlgn val="ctr"/>
        <c:lblOffset val="100"/>
      </c:catAx>
      <c:valAx>
        <c:axId val="74194664"/>
        <c:scaling>
          <c:orientation val="minMax"/>
        </c:scaling>
        <c:axPos val="l"/>
        <c:numFmt formatCode="General" sourceLinked="1"/>
        <c:tickLblPos val="nextTo"/>
        <c:txPr>
          <a:bodyPr/>
          <a:lstStyle/>
          <a:p>
            <a:pPr>
              <a:defRPr lang="ja-JP" sz="2000">
                <a:latin typeface="AR P丸ゴシック体E" pitchFamily="50" charset="-128"/>
                <a:ea typeface="AR P丸ゴシック体E" pitchFamily="50" charset="-128"/>
              </a:defRPr>
            </a:pPr>
            <a:endParaRPr lang="en-US"/>
          </a:p>
        </c:txPr>
        <c:crossAx val="482704136"/>
        <c:crosses val="autoZero"/>
        <c:crossBetween val="between"/>
      </c:valAx>
      <c:spPr>
        <a:solidFill>
          <a:schemeClr val="bg1"/>
        </a:solidFill>
        <a:ln w="28575">
          <a:solidFill>
            <a:schemeClr val="tx1"/>
          </a:solidFill>
        </a:ln>
      </c:spPr>
    </c:plotArea>
    <c:legend>
      <c:legendPos val="r"/>
      <c:layout>
        <c:manualLayout>
          <c:xMode val="edge"/>
          <c:yMode val="edge"/>
          <c:x val="0.701177235451205"/>
          <c:y val="0.0880396961086496"/>
          <c:w val="0.267794833495867"/>
          <c:h val="0.237922907435947"/>
        </c:manualLayout>
      </c:layout>
      <c:txPr>
        <a:bodyPr/>
        <a:lstStyle/>
        <a:p>
          <a:pPr>
            <a:defRPr lang="ja-JP">
              <a:latin typeface="AR P丸ゴシック体E" pitchFamily="50" charset="-128"/>
              <a:ea typeface="AR P丸ゴシック体E" pitchFamily="50" charset="-128"/>
            </a:defRPr>
          </a:pPr>
          <a:endParaRPr lang="en-US"/>
        </a:p>
      </c:txPr>
    </c:legend>
    <c:plotVisOnly val="1"/>
    <c:dispBlanksAs val="gap"/>
  </c:chart>
  <c:txPr>
    <a:bodyPr/>
    <a:lstStyle/>
    <a:p>
      <a:pPr>
        <a:defRPr sz="1800"/>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style val="26"/>
  <c:chart>
    <c:plotArea>
      <c:layout>
        <c:manualLayout>
          <c:layoutTarget val="inner"/>
          <c:xMode val="edge"/>
          <c:yMode val="edge"/>
          <c:x val="0.0768076433627615"/>
          <c:y val="0.0222314014026936"/>
          <c:w val="0.895685265347683"/>
          <c:h val="0.478531708773505"/>
        </c:manualLayout>
      </c:layout>
      <c:barChart>
        <c:barDir val="col"/>
        <c:grouping val="clustered"/>
        <c:ser>
          <c:idx val="0"/>
          <c:order val="0"/>
          <c:tx>
            <c:strRef>
              <c:f>'[アンケート集計JSMEQ7-23 (2).xlsx]Q1-３済'!$BC$11</c:f>
              <c:strCache>
                <c:ptCount val="1"/>
                <c:pt idx="0">
                  <c:v>男性</c:v>
                </c:pt>
              </c:strCache>
            </c:strRef>
          </c:tx>
          <c:cat>
            <c:strRef>
              <c:f>'[アンケート集計JSMEQ7-23 (2).xlsx]Q1-３済'!$BB$12:$BB$16</c:f>
              <c:strCache>
                <c:ptCount val="5"/>
                <c:pt idx="0">
                  <c:v>大学等で研究室を主体的に運営	</c:v>
                </c:pt>
                <c:pt idx="1">
                  <c:v>大学等で研究に従事	</c:v>
                </c:pt>
                <c:pt idx="2">
                  <c:v>大学等で研究職以外の仕事に従事	</c:v>
                </c:pt>
                <c:pt idx="3">
                  <c:v>企業等で研究・開発に従事	</c:v>
                </c:pt>
                <c:pt idx="4">
                  <c:v>other</c:v>
                </c:pt>
              </c:strCache>
            </c:strRef>
          </c:cat>
          <c:val>
            <c:numRef>
              <c:f>'[アンケート集計JSMEQ7-23 (2).xlsx]Q1-３済'!$BC$12:$BC$16</c:f>
              <c:numCache>
                <c:formatCode>General</c:formatCode>
                <c:ptCount val="5"/>
                <c:pt idx="0">
                  <c:v>22.0</c:v>
                </c:pt>
                <c:pt idx="1">
                  <c:v>15.0</c:v>
                </c:pt>
                <c:pt idx="2">
                  <c:v>2.0</c:v>
                </c:pt>
                <c:pt idx="3">
                  <c:v>3.0</c:v>
                </c:pt>
                <c:pt idx="4">
                  <c:v>1.0</c:v>
                </c:pt>
              </c:numCache>
            </c:numRef>
          </c:val>
        </c:ser>
        <c:ser>
          <c:idx val="1"/>
          <c:order val="1"/>
          <c:tx>
            <c:strRef>
              <c:f>'[アンケート集計JSMEQ7-23 (2).xlsx]Q1-３済'!$BD$11</c:f>
              <c:strCache>
                <c:ptCount val="1"/>
                <c:pt idx="0">
                  <c:v>女性</c:v>
                </c:pt>
              </c:strCache>
            </c:strRef>
          </c:tx>
          <c:cat>
            <c:strRef>
              <c:f>'[アンケート集計JSMEQ7-23 (2).xlsx]Q1-３済'!$BB$12:$BB$16</c:f>
              <c:strCache>
                <c:ptCount val="5"/>
                <c:pt idx="0">
                  <c:v>大学等で研究室を主体的に運営	</c:v>
                </c:pt>
                <c:pt idx="1">
                  <c:v>大学等で研究に従事	</c:v>
                </c:pt>
                <c:pt idx="2">
                  <c:v>大学等で研究職以外の仕事に従事	</c:v>
                </c:pt>
                <c:pt idx="3">
                  <c:v>企業等で研究・開発に従事	</c:v>
                </c:pt>
                <c:pt idx="4">
                  <c:v>other</c:v>
                </c:pt>
              </c:strCache>
            </c:strRef>
          </c:cat>
          <c:val>
            <c:numRef>
              <c:f>'[アンケート集計JSMEQ7-23 (2).xlsx]Q1-３済'!$BD$12:$BD$16</c:f>
              <c:numCache>
                <c:formatCode>General</c:formatCode>
                <c:ptCount val="5"/>
                <c:pt idx="0">
                  <c:v>4.0</c:v>
                </c:pt>
                <c:pt idx="1">
                  <c:v>10.0</c:v>
                </c:pt>
                <c:pt idx="2">
                  <c:v>1.0</c:v>
                </c:pt>
                <c:pt idx="3">
                  <c:v>5.0</c:v>
                </c:pt>
                <c:pt idx="4">
                  <c:v>3.0</c:v>
                </c:pt>
              </c:numCache>
            </c:numRef>
          </c:val>
        </c:ser>
        <c:axId val="720696616"/>
        <c:axId val="720548120"/>
      </c:barChart>
      <c:catAx>
        <c:axId val="720696616"/>
        <c:scaling>
          <c:orientation val="minMax"/>
        </c:scaling>
        <c:axPos val="b"/>
        <c:numFmt formatCode="General" sourceLinked="1"/>
        <c:tickLblPos val="nextTo"/>
        <c:txPr>
          <a:bodyPr rot="0" vert="eaVert"/>
          <a:lstStyle/>
          <a:p>
            <a:pPr>
              <a:defRPr lang="ja-JP"/>
            </a:pPr>
            <a:endParaRPr lang="en-US"/>
          </a:p>
        </c:txPr>
        <c:crossAx val="720548120"/>
        <c:crosses val="autoZero"/>
        <c:auto val="1"/>
        <c:lblAlgn val="ctr"/>
        <c:lblOffset val="100"/>
      </c:catAx>
      <c:valAx>
        <c:axId val="720548120"/>
        <c:scaling>
          <c:orientation val="minMax"/>
        </c:scaling>
        <c:axPos val="l"/>
        <c:numFmt formatCode="General" sourceLinked="1"/>
        <c:tickLblPos val="nextTo"/>
        <c:txPr>
          <a:bodyPr/>
          <a:lstStyle/>
          <a:p>
            <a:pPr>
              <a:defRPr lang="ja-JP"/>
            </a:pPr>
            <a:endParaRPr lang="en-US"/>
          </a:p>
        </c:txPr>
        <c:crossAx val="720696616"/>
        <c:crosses val="autoZero"/>
        <c:crossBetween val="between"/>
      </c:valAx>
      <c:spPr>
        <a:solidFill>
          <a:schemeClr val="bg1"/>
        </a:solidFill>
        <a:ln w="28575">
          <a:solidFill>
            <a:schemeClr val="tx1"/>
          </a:solidFill>
        </a:ln>
      </c:spPr>
    </c:plotArea>
    <c:legend>
      <c:legendPos val="r"/>
      <c:layout>
        <c:manualLayout>
          <c:xMode val="edge"/>
          <c:yMode val="edge"/>
          <c:x val="0.724953725834744"/>
          <c:y val="0.186667234141124"/>
          <c:w val="0.155309323428895"/>
          <c:h val="0.106821484862037"/>
        </c:manualLayout>
      </c:layout>
      <c:txPr>
        <a:bodyPr/>
        <a:lstStyle/>
        <a:p>
          <a:pPr>
            <a:defRPr lang="ja-JP"/>
          </a:pPr>
          <a:endParaRPr lang="en-US"/>
        </a:p>
      </c:txPr>
    </c:legend>
    <c:plotVisOnly val="1"/>
    <c:dispBlanksAs val="gap"/>
  </c:chart>
  <c:txPr>
    <a:bodyPr/>
    <a:lstStyle/>
    <a:p>
      <a:pPr>
        <a:defRPr sz="1800">
          <a:latin typeface="AR P丸ゴシック体E" pitchFamily="50" charset="-128"/>
          <a:ea typeface="AR P丸ゴシック体E" pitchFamily="50" charset="-128"/>
        </a:defRPr>
      </a:pPr>
      <a:endParaRPr lang="en-US"/>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style val="26"/>
  <c:chart>
    <c:plotArea>
      <c:layout>
        <c:manualLayout>
          <c:layoutTarget val="inner"/>
          <c:xMode val="edge"/>
          <c:yMode val="edge"/>
          <c:x val="0.0611294423288865"/>
          <c:y val="0.0175848906615133"/>
          <c:w val="0.912720600027964"/>
          <c:h val="0.74265740257926"/>
        </c:manualLayout>
      </c:layout>
      <c:barChart>
        <c:barDir val="col"/>
        <c:grouping val="clustered"/>
        <c:ser>
          <c:idx val="0"/>
          <c:order val="0"/>
          <c:tx>
            <c:strRef>
              <c:f>'任期Q7,8済'!$B$30</c:f>
              <c:strCache>
                <c:ptCount val="1"/>
                <c:pt idx="0">
                  <c:v>男性</c:v>
                </c:pt>
              </c:strCache>
            </c:strRef>
          </c:tx>
          <c:cat>
            <c:strRef>
              <c:f>'任期Q7,8済'!$A$31:$A$38</c:f>
              <c:strCache>
                <c:ptCount val="8"/>
                <c:pt idx="0">
                  <c:v>＜１年	</c:v>
                </c:pt>
                <c:pt idx="1">
                  <c:v>1年	</c:v>
                </c:pt>
                <c:pt idx="2">
                  <c:v>2－3年	</c:v>
                </c:pt>
                <c:pt idx="3">
                  <c:v>4-5年	</c:v>
                </c:pt>
                <c:pt idx="4">
                  <c:v>6-10年　</c:v>
                </c:pt>
                <c:pt idx="5">
                  <c:v>＞10年　</c:v>
                </c:pt>
                <c:pt idx="6">
                  <c:v>任期なし	</c:v>
                </c:pt>
                <c:pt idx="7">
                  <c:v>未回答</c:v>
                </c:pt>
              </c:strCache>
            </c:strRef>
          </c:cat>
          <c:val>
            <c:numRef>
              <c:f>'任期Q7,8済'!$B$31:$B$38</c:f>
              <c:numCache>
                <c:formatCode>General</c:formatCode>
                <c:ptCount val="8"/>
                <c:pt idx="0">
                  <c:v>0.0</c:v>
                </c:pt>
                <c:pt idx="1">
                  <c:v>4.0</c:v>
                </c:pt>
                <c:pt idx="2">
                  <c:v>4.0</c:v>
                </c:pt>
                <c:pt idx="3">
                  <c:v>8.0</c:v>
                </c:pt>
                <c:pt idx="4">
                  <c:v>1.0</c:v>
                </c:pt>
                <c:pt idx="5">
                  <c:v>0.0</c:v>
                </c:pt>
                <c:pt idx="6">
                  <c:v>25.0</c:v>
                </c:pt>
                <c:pt idx="7">
                  <c:v>9.0</c:v>
                </c:pt>
              </c:numCache>
            </c:numRef>
          </c:val>
        </c:ser>
        <c:ser>
          <c:idx val="1"/>
          <c:order val="1"/>
          <c:tx>
            <c:strRef>
              <c:f>'任期Q7,8済'!$C$30</c:f>
              <c:strCache>
                <c:ptCount val="1"/>
                <c:pt idx="0">
                  <c:v>女性</c:v>
                </c:pt>
              </c:strCache>
            </c:strRef>
          </c:tx>
          <c:cat>
            <c:strRef>
              <c:f>'任期Q7,8済'!$A$31:$A$38</c:f>
              <c:strCache>
                <c:ptCount val="8"/>
                <c:pt idx="0">
                  <c:v>＜１年	</c:v>
                </c:pt>
                <c:pt idx="1">
                  <c:v>1年	</c:v>
                </c:pt>
                <c:pt idx="2">
                  <c:v>2－3年	</c:v>
                </c:pt>
                <c:pt idx="3">
                  <c:v>4-5年	</c:v>
                </c:pt>
                <c:pt idx="4">
                  <c:v>6-10年　</c:v>
                </c:pt>
                <c:pt idx="5">
                  <c:v>＞10年　</c:v>
                </c:pt>
                <c:pt idx="6">
                  <c:v>任期なし	</c:v>
                </c:pt>
                <c:pt idx="7">
                  <c:v>未回答</c:v>
                </c:pt>
              </c:strCache>
            </c:strRef>
          </c:cat>
          <c:val>
            <c:numRef>
              <c:f>'任期Q7,8済'!$C$31:$C$38</c:f>
              <c:numCache>
                <c:formatCode>General</c:formatCode>
                <c:ptCount val="8"/>
                <c:pt idx="0">
                  <c:v>1.0</c:v>
                </c:pt>
                <c:pt idx="1">
                  <c:v>3.0</c:v>
                </c:pt>
                <c:pt idx="2">
                  <c:v>2.0</c:v>
                </c:pt>
                <c:pt idx="3">
                  <c:v>4.0</c:v>
                </c:pt>
                <c:pt idx="4">
                  <c:v>1.0</c:v>
                </c:pt>
                <c:pt idx="5">
                  <c:v>2.0</c:v>
                </c:pt>
                <c:pt idx="6">
                  <c:v>9.0</c:v>
                </c:pt>
                <c:pt idx="7">
                  <c:v>9.0</c:v>
                </c:pt>
              </c:numCache>
            </c:numRef>
          </c:val>
        </c:ser>
        <c:axId val="539756536"/>
        <c:axId val="482433336"/>
      </c:barChart>
      <c:catAx>
        <c:axId val="539756536"/>
        <c:scaling>
          <c:orientation val="minMax"/>
        </c:scaling>
        <c:axPos val="b"/>
        <c:numFmt formatCode="General" sourceLinked="1"/>
        <c:tickLblPos val="nextTo"/>
        <c:txPr>
          <a:bodyPr rot="5400000" vert="horz"/>
          <a:lstStyle/>
          <a:p>
            <a:pPr>
              <a:defRPr lang="ja-JP"/>
            </a:pPr>
            <a:endParaRPr lang="en-US"/>
          </a:p>
        </c:txPr>
        <c:crossAx val="482433336"/>
        <c:crosses val="autoZero"/>
        <c:auto val="1"/>
        <c:lblAlgn val="ctr"/>
        <c:lblOffset val="100"/>
      </c:catAx>
      <c:valAx>
        <c:axId val="482433336"/>
        <c:scaling>
          <c:orientation val="minMax"/>
        </c:scaling>
        <c:axPos val="l"/>
        <c:numFmt formatCode="General" sourceLinked="1"/>
        <c:tickLblPos val="nextTo"/>
        <c:txPr>
          <a:bodyPr/>
          <a:lstStyle/>
          <a:p>
            <a:pPr>
              <a:defRPr lang="ja-JP"/>
            </a:pPr>
            <a:endParaRPr lang="en-US"/>
          </a:p>
        </c:txPr>
        <c:crossAx val="539756536"/>
        <c:crosses val="autoZero"/>
        <c:crossBetween val="between"/>
      </c:valAx>
      <c:spPr>
        <a:solidFill>
          <a:schemeClr val="bg1"/>
        </a:solidFill>
        <a:ln w="25400">
          <a:solidFill>
            <a:schemeClr val="tx1"/>
          </a:solidFill>
        </a:ln>
      </c:spPr>
    </c:plotArea>
    <c:legend>
      <c:legendPos val="r"/>
      <c:layout>
        <c:manualLayout>
          <c:xMode val="edge"/>
          <c:yMode val="edge"/>
          <c:x val="0.198544134916156"/>
          <c:y val="0.0647192478564959"/>
          <c:w val="0.230734945918907"/>
          <c:h val="0.108505460165338"/>
        </c:manualLayout>
      </c:layout>
      <c:txPr>
        <a:bodyPr/>
        <a:lstStyle/>
        <a:p>
          <a:pPr>
            <a:defRPr lang="ja-JP"/>
          </a:pPr>
          <a:endParaRPr lang="en-US"/>
        </a:p>
      </c:txPr>
    </c:legend>
    <c:plotVisOnly val="1"/>
    <c:dispBlanksAs val="gap"/>
  </c:chart>
  <c:txPr>
    <a:bodyPr/>
    <a:lstStyle/>
    <a:p>
      <a:pPr>
        <a:defRPr sz="1800">
          <a:latin typeface="AR P丸ゴシック体E" pitchFamily="50" charset="-128"/>
          <a:ea typeface="AR P丸ゴシック体E" pitchFamily="50" charset="-128"/>
        </a:defRPr>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51D11A89-A587-4C3A-AC1E-15960C863683}" type="datetimeFigureOut">
              <a:rPr kumimoji="1" lang="ja-JP" altLang="en-US" smtClean="0"/>
              <a:pPr/>
              <a:t>1/7/13</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AAD36D7D-BE69-434F-A1D3-9E440440F6C2}" type="slidenum">
              <a:rPr kumimoji="1" lang="ja-JP" altLang="en-US" smtClean="0"/>
              <a:pPr/>
              <a:t>‹#›</a:t>
            </a:fld>
            <a:endParaRPr kumimoji="1" lang="ja-JP" alt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5262449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男性から多く回答をいただいた。</a:t>
            </a:r>
            <a:endParaRPr kumimoji="1" lang="en-US" altLang="ja-JP" dirty="0" smtClean="0"/>
          </a:p>
          <a:p>
            <a:r>
              <a:rPr kumimoji="1" lang="ja-JP" altLang="en-US" dirty="0" smtClean="0"/>
              <a:t>ほとんど正会員からの回答</a:t>
            </a:r>
            <a:endParaRPr kumimoji="1" lang="ja-JP" altLang="en-US" dirty="0"/>
          </a:p>
        </p:txBody>
      </p:sp>
      <p:sp>
        <p:nvSpPr>
          <p:cNvPr id="4" name="スライド番号プレースホルダー 3"/>
          <p:cNvSpPr>
            <a:spLocks noGrp="1"/>
          </p:cNvSpPr>
          <p:nvPr>
            <p:ph type="sldNum" sz="quarter" idx="10"/>
          </p:nvPr>
        </p:nvSpPr>
        <p:spPr/>
        <p:txBody>
          <a:bodyPr/>
          <a:lstStyle/>
          <a:p>
            <a:fld id="{AAD36D7D-BE69-434F-A1D3-9E440440F6C2}" type="slidenum">
              <a:rPr kumimoji="1" lang="ja-JP" altLang="en-US" smtClean="0"/>
              <a:pPr/>
              <a:t>2</a:t>
            </a:fld>
            <a:endParaRPr kumimoji="1" lang="ja-JP" alt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058552209"/>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男女ともに、大学が多く</a:t>
            </a:r>
            <a:r>
              <a:rPr kumimoji="1" lang="en-US" altLang="ja-JP" dirty="0" smtClean="0"/>
              <a:t>7</a:t>
            </a:r>
            <a:r>
              <a:rPr kumimoji="1" lang="ja-JP" altLang="en-US" dirty="0" smtClean="0"/>
              <a:t>割を占める。</a:t>
            </a:r>
            <a:endParaRPr kumimoji="1" lang="ja-JP" altLang="en-US" dirty="0"/>
          </a:p>
        </p:txBody>
      </p:sp>
      <p:sp>
        <p:nvSpPr>
          <p:cNvPr id="4" name="スライド番号プレースホルダー 3"/>
          <p:cNvSpPr>
            <a:spLocks noGrp="1"/>
          </p:cNvSpPr>
          <p:nvPr>
            <p:ph type="sldNum" sz="quarter" idx="10"/>
          </p:nvPr>
        </p:nvSpPr>
        <p:spPr/>
        <p:txBody>
          <a:bodyPr/>
          <a:lstStyle/>
          <a:p>
            <a:fld id="{AAD36D7D-BE69-434F-A1D3-9E440440F6C2}" type="slidenum">
              <a:rPr kumimoji="1" lang="ja-JP" altLang="en-US" smtClean="0"/>
              <a:pPr/>
              <a:t>4</a:t>
            </a:fld>
            <a:endParaRPr kumimoji="1" lang="ja-JP" alt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488876878"/>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40</a:t>
            </a:r>
            <a:r>
              <a:rPr kumimoji="1" lang="ja-JP" altLang="en-US" dirty="0" smtClean="0"/>
              <a:t>代に壁がありそう。</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准教授以上の役職で、特に女性が少ない。</a:t>
            </a:r>
            <a:r>
              <a:rPr kumimoji="1" lang="en-US" altLang="ja-JP" dirty="0" smtClean="0"/>
              <a:t>40</a:t>
            </a:r>
            <a:r>
              <a:rPr kumimoji="1" lang="ja-JP" altLang="en-US" dirty="0" smtClean="0"/>
              <a:t>代の壁は、准教授昇進への壁？</a:t>
            </a:r>
          </a:p>
          <a:p>
            <a:endParaRPr kumimoji="1" lang="ja-JP" altLang="en-US" dirty="0"/>
          </a:p>
        </p:txBody>
      </p:sp>
      <p:sp>
        <p:nvSpPr>
          <p:cNvPr id="4" name="スライド番号プレースホルダー 3"/>
          <p:cNvSpPr>
            <a:spLocks noGrp="1"/>
          </p:cNvSpPr>
          <p:nvPr>
            <p:ph type="sldNum" sz="quarter" idx="10"/>
          </p:nvPr>
        </p:nvSpPr>
        <p:spPr/>
        <p:txBody>
          <a:bodyPr/>
          <a:lstStyle/>
          <a:p>
            <a:fld id="{AAD36D7D-BE69-434F-A1D3-9E440440F6C2}" type="slidenum">
              <a:rPr kumimoji="1" lang="ja-JP" altLang="en-US" smtClean="0"/>
              <a:pPr/>
              <a:t>5</a:t>
            </a:fld>
            <a:endParaRPr kumimoji="1" lang="ja-JP" alt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342286494"/>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女性研究者による大型研究費の獲得が少なく、ＰＩの数も少ない。</a:t>
            </a:r>
            <a:endParaRPr kumimoji="1" lang="ja-JP" altLang="en-US" dirty="0"/>
          </a:p>
        </p:txBody>
      </p:sp>
      <p:sp>
        <p:nvSpPr>
          <p:cNvPr id="4" name="スライド番号プレースホルダー 3"/>
          <p:cNvSpPr>
            <a:spLocks noGrp="1"/>
          </p:cNvSpPr>
          <p:nvPr>
            <p:ph type="sldNum" sz="quarter" idx="10"/>
          </p:nvPr>
        </p:nvSpPr>
        <p:spPr/>
        <p:txBody>
          <a:bodyPr/>
          <a:lstStyle/>
          <a:p>
            <a:fld id="{AAD36D7D-BE69-434F-A1D3-9E440440F6C2}" type="slidenum">
              <a:rPr kumimoji="1" lang="ja-JP" altLang="en-US" smtClean="0"/>
              <a:pPr/>
              <a:t>6</a:t>
            </a:fld>
            <a:endParaRPr kumimoji="1" lang="ja-JP" alt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737300127"/>
      </p:ext>
    </p:extLst>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AD36D7D-BE69-434F-A1D3-9E440440F6C2}" type="slidenum">
              <a:rPr kumimoji="1" lang="ja-JP" altLang="en-US" smtClean="0"/>
              <a:pPr/>
              <a:t>7</a:t>
            </a:fld>
            <a:endParaRPr kumimoji="1" lang="ja-JP" alt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951685167"/>
      </p:ext>
    </p:extLst>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女性は、産生に比べてＰＩを目指す人の比率が少ない。</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AAD36D7D-BE69-434F-A1D3-9E440440F6C2}" type="slidenum">
              <a:rPr kumimoji="1" lang="ja-JP" altLang="en-US" smtClean="0"/>
              <a:pPr/>
              <a:t>10</a:t>
            </a:fld>
            <a:endParaRPr kumimoji="1" lang="ja-JP" alt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199133408"/>
      </p:ext>
    </p:extLst>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女性</a:t>
            </a:r>
            <a:endParaRPr kumimoji="1" lang="ja-JP" altLang="en-US" dirty="0"/>
          </a:p>
        </p:txBody>
      </p:sp>
      <p:sp>
        <p:nvSpPr>
          <p:cNvPr id="4" name="スライド番号プレースホルダー 3"/>
          <p:cNvSpPr>
            <a:spLocks noGrp="1"/>
          </p:cNvSpPr>
          <p:nvPr>
            <p:ph type="sldNum" sz="quarter" idx="10"/>
          </p:nvPr>
        </p:nvSpPr>
        <p:spPr/>
        <p:txBody>
          <a:bodyPr/>
          <a:lstStyle/>
          <a:p>
            <a:fld id="{AAD36D7D-BE69-434F-A1D3-9E440440F6C2}" type="slidenum">
              <a:rPr kumimoji="1" lang="ja-JP" altLang="en-US" smtClean="0"/>
              <a:pPr/>
              <a:t>11</a:t>
            </a:fld>
            <a:endParaRPr kumimoji="1" lang="ja-JP" alt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0539948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4B874DB-92F4-41BA-A22C-9A6918516088}" type="datetimeFigureOut">
              <a:rPr kumimoji="1" lang="ja-JP" altLang="en-US" smtClean="0"/>
              <a:pPr/>
              <a:t>1/7/13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90471C-4090-4553-B4F1-0CA680A62F21}" type="slidenum">
              <a:rPr kumimoji="1" lang="ja-JP" altLang="en-US" smtClean="0"/>
              <a:pPr/>
              <a:t>‹#›</a:t>
            </a:fld>
            <a:endParaRPr kumimoji="1" lang="ja-JP" alt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568006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4B874DB-92F4-41BA-A22C-9A6918516088}" type="datetimeFigureOut">
              <a:rPr kumimoji="1" lang="ja-JP" altLang="en-US" smtClean="0"/>
              <a:pPr/>
              <a:t>1/7/13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90471C-4090-4553-B4F1-0CA680A62F21}" type="slidenum">
              <a:rPr kumimoji="1" lang="ja-JP" altLang="en-US" smtClean="0"/>
              <a:pPr/>
              <a:t>‹#›</a:t>
            </a:fld>
            <a:endParaRPr kumimoji="1" lang="ja-JP" alt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874157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4B874DB-92F4-41BA-A22C-9A6918516088}" type="datetimeFigureOut">
              <a:rPr kumimoji="1" lang="ja-JP" altLang="en-US" smtClean="0"/>
              <a:pPr/>
              <a:t>1/7/13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90471C-4090-4553-B4F1-0CA680A62F21}" type="slidenum">
              <a:rPr kumimoji="1" lang="ja-JP" altLang="en-US" smtClean="0"/>
              <a:pPr/>
              <a:t>‹#›</a:t>
            </a:fld>
            <a:endParaRPr kumimoji="1" lang="ja-JP" alt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367929699"/>
      </p:ext>
    </p:extLst>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4B874DB-92F4-41BA-A22C-9A6918516088}" type="datetimeFigureOut">
              <a:rPr kumimoji="1" lang="ja-JP" altLang="en-US" smtClean="0"/>
              <a:pPr/>
              <a:t>1/7/13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90471C-4090-4553-B4F1-0CA680A62F21}" type="slidenum">
              <a:rPr kumimoji="1" lang="ja-JP" altLang="en-US" smtClean="0"/>
              <a:pPr/>
              <a:t>‹#›</a:t>
            </a:fld>
            <a:endParaRPr kumimoji="1" lang="ja-JP" alt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516633227"/>
      </p:ext>
    </p:extLst>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4B874DB-92F4-41BA-A22C-9A6918516088}" type="datetimeFigureOut">
              <a:rPr kumimoji="1" lang="ja-JP" altLang="en-US" smtClean="0"/>
              <a:pPr/>
              <a:t>1/7/13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90471C-4090-4553-B4F1-0CA680A62F21}" type="slidenum">
              <a:rPr kumimoji="1" lang="ja-JP" altLang="en-US" smtClean="0"/>
              <a:pPr/>
              <a:t>‹#›</a:t>
            </a:fld>
            <a:endParaRPr kumimoji="1" lang="ja-JP" alt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561045267"/>
      </p:ext>
    </p:extLst>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4B874DB-92F4-41BA-A22C-9A6918516088}" type="datetimeFigureOut">
              <a:rPr kumimoji="1" lang="ja-JP" altLang="en-US" smtClean="0"/>
              <a:pPr/>
              <a:t>1/7/13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90471C-4090-4553-B4F1-0CA680A62F21}" type="slidenum">
              <a:rPr kumimoji="1" lang="ja-JP" altLang="en-US" smtClean="0"/>
              <a:pPr/>
              <a:t>‹#›</a:t>
            </a:fld>
            <a:endParaRPr kumimoji="1" lang="ja-JP" alt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796769640"/>
      </p:ext>
    </p:extLst>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4B874DB-92F4-41BA-A22C-9A6918516088}" type="datetimeFigureOut">
              <a:rPr kumimoji="1" lang="ja-JP" altLang="en-US" smtClean="0"/>
              <a:pPr/>
              <a:t>1/7/13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190471C-4090-4553-B4F1-0CA680A62F21}" type="slidenum">
              <a:rPr kumimoji="1" lang="ja-JP" altLang="en-US" smtClean="0"/>
              <a:pPr/>
              <a:t>‹#›</a:t>
            </a:fld>
            <a:endParaRPr kumimoji="1" lang="ja-JP" alt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18733000"/>
      </p:ext>
    </p:extLst>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4B874DB-92F4-41BA-A22C-9A6918516088}" type="datetimeFigureOut">
              <a:rPr kumimoji="1" lang="ja-JP" altLang="en-US" smtClean="0"/>
              <a:pPr/>
              <a:t>1/7/13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190471C-4090-4553-B4F1-0CA680A62F21}" type="slidenum">
              <a:rPr kumimoji="1" lang="ja-JP" altLang="en-US" smtClean="0"/>
              <a:pPr/>
              <a:t>‹#›</a:t>
            </a:fld>
            <a:endParaRPr kumimoji="1" lang="ja-JP" alt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88996937"/>
      </p:ext>
    </p:extLst>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4B874DB-92F4-41BA-A22C-9A6918516088}" type="datetimeFigureOut">
              <a:rPr kumimoji="1" lang="ja-JP" altLang="en-US" smtClean="0"/>
              <a:pPr/>
              <a:t>1/7/13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190471C-4090-4553-B4F1-0CA680A62F21}" type="slidenum">
              <a:rPr kumimoji="1" lang="ja-JP" altLang="en-US" smtClean="0"/>
              <a:pPr/>
              <a:t>‹#›</a:t>
            </a:fld>
            <a:endParaRPr kumimoji="1" lang="ja-JP" alt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929095813"/>
      </p:ext>
    </p:extLst>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4B874DB-92F4-41BA-A22C-9A6918516088}" type="datetimeFigureOut">
              <a:rPr kumimoji="1" lang="ja-JP" altLang="en-US" smtClean="0"/>
              <a:pPr/>
              <a:t>1/7/13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90471C-4090-4553-B4F1-0CA680A62F21}" type="slidenum">
              <a:rPr kumimoji="1" lang="ja-JP" altLang="en-US" smtClean="0"/>
              <a:pPr/>
              <a:t>‹#›</a:t>
            </a:fld>
            <a:endParaRPr kumimoji="1" lang="ja-JP" alt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512384332"/>
      </p:ext>
    </p:extLst>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4B874DB-92F4-41BA-A22C-9A6918516088}" type="datetimeFigureOut">
              <a:rPr kumimoji="1" lang="ja-JP" altLang="en-US" smtClean="0"/>
              <a:pPr/>
              <a:t>1/7/13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90471C-4090-4553-B4F1-0CA680A62F21}" type="slidenum">
              <a:rPr kumimoji="1" lang="ja-JP" altLang="en-US" smtClean="0"/>
              <a:pPr/>
              <a:t>‹#›</a:t>
            </a:fld>
            <a:endParaRPr kumimoji="1" lang="ja-JP" alt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05083618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B874DB-92F4-41BA-A22C-9A6918516088}" type="datetimeFigureOut">
              <a:rPr kumimoji="1" lang="ja-JP" altLang="en-US" smtClean="0"/>
              <a:pPr/>
              <a:t>1/7/13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90471C-4090-4553-B4F1-0CA680A62F21}" type="slidenum">
              <a:rPr kumimoji="1" lang="ja-JP" altLang="en-US" smtClean="0"/>
              <a:pPr/>
              <a:t>‹#›</a:t>
            </a:fld>
            <a:endParaRPr kumimoji="1" lang="ja-JP" alt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3087781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chart" Target="../charts/chart12.xml"/></Relationships>
</file>

<file path=ppt/slides/_rels/slide11.xml.rels><?xml version="1.0" encoding="UTF-8" standalone="yes"?>
<Relationships xmlns="http://schemas.openxmlformats.org/package/2006/relationships"><Relationship Id="rId3" Type="http://schemas.openxmlformats.org/officeDocument/2006/relationships/chart" Target="../charts/chart13.xml"/><Relationship Id="rId4" Type="http://schemas.openxmlformats.org/officeDocument/2006/relationships/chart" Target="../charts/chart14.xml"/><Relationship Id="rId5" Type="http://schemas.openxmlformats.org/officeDocument/2006/relationships/chart" Target="../charts/chart15.xm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6.xml"/></Relationships>
</file>

<file path=ppt/slides/_rels/slide14.xml.rels><?xml version="1.0" encoding="UTF-8" standalone="yes"?>
<Relationships xmlns="http://schemas.openxmlformats.org/package/2006/relationships"><Relationship Id="rId3" Type="http://schemas.openxmlformats.org/officeDocument/2006/relationships/chart" Target="../charts/chart18.xml"/><Relationship Id="rId4" Type="http://schemas.openxmlformats.org/officeDocument/2006/relationships/chart" Target="../charts/chart19.xml"/><Relationship Id="rId1" Type="http://schemas.openxmlformats.org/officeDocument/2006/relationships/slideLayout" Target="../slideLayouts/slideLayout2.xml"/><Relationship Id="rId2" Type="http://schemas.openxmlformats.org/officeDocument/2006/relationships/chart" Target="../charts/char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20.xml"/><Relationship Id="rId3" Type="http://schemas.openxmlformats.org/officeDocument/2006/relationships/chart" Target="../charts/chart21.xml"/></Relationships>
</file>

<file path=ppt/slides/_rels/slide16.xml.rels><?xml version="1.0" encoding="UTF-8" standalone="yes"?>
<Relationships xmlns="http://schemas.openxmlformats.org/package/2006/relationships"><Relationship Id="rId3" Type="http://schemas.openxmlformats.org/officeDocument/2006/relationships/chart" Target="../charts/chart23.xml"/><Relationship Id="rId4" Type="http://schemas.openxmlformats.org/officeDocument/2006/relationships/chart" Target="../charts/chart24.xml"/><Relationship Id="rId1" Type="http://schemas.openxmlformats.org/officeDocument/2006/relationships/slideLayout" Target="../slideLayouts/slideLayout2.xml"/><Relationship Id="rId2" Type="http://schemas.openxmlformats.org/officeDocument/2006/relationships/chart" Target="../charts/chart22.xml"/></Relationships>
</file>

<file path=ppt/slides/_rels/slide17.xml.rels><?xml version="1.0" encoding="UTF-8" standalone="yes"?>
<Relationships xmlns="http://schemas.openxmlformats.org/package/2006/relationships"><Relationship Id="rId3" Type="http://schemas.openxmlformats.org/officeDocument/2006/relationships/chart" Target="../charts/chart26.xml"/><Relationship Id="rId4" Type="http://schemas.openxmlformats.org/officeDocument/2006/relationships/chart" Target="../charts/chart27.xml"/><Relationship Id="rId1" Type="http://schemas.openxmlformats.org/officeDocument/2006/relationships/slideLayout" Target="../slideLayouts/slideLayout2.xml"/><Relationship Id="rId2" Type="http://schemas.openxmlformats.org/officeDocument/2006/relationships/chart" Target="../charts/chart2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29.xml"/><Relationship Id="rId4" Type="http://schemas.openxmlformats.org/officeDocument/2006/relationships/chart" Target="../charts/chart30.xml"/><Relationship Id="rId5" Type="http://schemas.openxmlformats.org/officeDocument/2006/relationships/chart" Target="../charts/chart31.xml"/><Relationship Id="rId1" Type="http://schemas.openxmlformats.org/officeDocument/2006/relationships/slideLayout" Target="../slideLayouts/slideLayout2.xml"/><Relationship Id="rId2" Type="http://schemas.openxmlformats.org/officeDocument/2006/relationships/chart" Target="../charts/chart28.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4" Type="http://schemas.openxmlformats.org/officeDocument/2006/relationships/chart" Target="../charts/chart2.xm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32.xml"/><Relationship Id="rId3" Type="http://schemas.openxmlformats.org/officeDocument/2006/relationships/chart" Target="../charts/chart3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3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3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3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4" Type="http://schemas.openxmlformats.org/officeDocument/2006/relationships/chart" Target="../charts/chart4.xm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4" Type="http://schemas.openxmlformats.org/officeDocument/2006/relationships/chart" Target="../charts/chart6.xm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3" Type="http://schemas.openxmlformats.org/officeDocument/2006/relationships/chart" Target="../charts/chart7.xml"/><Relationship Id="rId4" Type="http://schemas.openxmlformats.org/officeDocument/2006/relationships/chart" Target="../charts/chart8.xm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0.xml"/><Relationship Id="rId3" Type="http://schemas.openxmlformats.org/officeDocument/2006/relationships/chart" Target="../charts/chart1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角丸四角形 4"/>
          <p:cNvSpPr/>
          <p:nvPr/>
        </p:nvSpPr>
        <p:spPr>
          <a:xfrm>
            <a:off x="533400" y="2971800"/>
            <a:ext cx="8208912" cy="2209800"/>
          </a:xfrm>
          <a:prstGeom prst="roundRect">
            <a:avLst>
              <a:gd name="adj" fmla="val 6950"/>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381000" y="838200"/>
            <a:ext cx="8229600" cy="1143000"/>
          </a:xfrm>
        </p:spPr>
        <p:txBody>
          <a:bodyPr>
            <a:noAutofit/>
          </a:bodyPr>
          <a:lstStyle/>
          <a:p>
            <a:r>
              <a:rPr lang="ja-JP" altLang="en-US" sz="3600" dirty="0">
                <a:solidFill>
                  <a:schemeClr val="accent6">
                    <a:lumMod val="50000"/>
                  </a:schemeClr>
                </a:solidFill>
                <a:effectLst>
                  <a:outerShdw blurRad="38100" dist="38100" dir="2700000" algn="tl">
                    <a:srgbClr val="000000">
                      <a:alpha val="43137"/>
                    </a:srgbClr>
                  </a:outerShdw>
                </a:effectLst>
                <a:latin typeface="AR P丸ゴシック体E" pitchFamily="50" charset="-128"/>
                <a:ea typeface="AR P丸ゴシック体E" pitchFamily="50" charset="-128"/>
              </a:rPr>
              <a:t>微生物生態学会における男女</a:t>
            </a:r>
            <a:r>
              <a:rPr lang="ja-JP" altLang="en-US" sz="3600" dirty="0" smtClean="0">
                <a:solidFill>
                  <a:schemeClr val="accent6">
                    <a:lumMod val="50000"/>
                  </a:schemeClr>
                </a:solidFill>
                <a:effectLst>
                  <a:outerShdw blurRad="38100" dist="38100" dir="2700000" algn="tl">
                    <a:srgbClr val="000000">
                      <a:alpha val="43137"/>
                    </a:srgbClr>
                  </a:outerShdw>
                </a:effectLst>
                <a:latin typeface="AR P丸ゴシック体E" pitchFamily="50" charset="-128"/>
                <a:ea typeface="AR P丸ゴシック体E" pitchFamily="50" charset="-128"/>
              </a:rPr>
              <a:t>参画</a:t>
            </a:r>
            <a:r>
              <a:rPr lang="en-US" altLang="ja-JP" sz="3600" dirty="0" smtClean="0">
                <a:solidFill>
                  <a:schemeClr val="accent6">
                    <a:lumMod val="50000"/>
                  </a:schemeClr>
                </a:solidFill>
                <a:effectLst>
                  <a:outerShdw blurRad="38100" dist="38100" dir="2700000" algn="tl">
                    <a:srgbClr val="000000">
                      <a:alpha val="43137"/>
                    </a:srgbClr>
                  </a:outerShdw>
                </a:effectLst>
                <a:latin typeface="AR P丸ゴシック体E" pitchFamily="50" charset="-128"/>
                <a:ea typeface="AR P丸ゴシック体E" pitchFamily="50" charset="-128"/>
              </a:rPr>
              <a:t/>
            </a:r>
            <a:br>
              <a:rPr lang="en-US" altLang="ja-JP" sz="3600" dirty="0" smtClean="0">
                <a:solidFill>
                  <a:schemeClr val="accent6">
                    <a:lumMod val="50000"/>
                  </a:schemeClr>
                </a:solidFill>
                <a:effectLst>
                  <a:outerShdw blurRad="38100" dist="38100" dir="2700000" algn="tl">
                    <a:srgbClr val="000000">
                      <a:alpha val="43137"/>
                    </a:srgbClr>
                  </a:outerShdw>
                </a:effectLst>
                <a:latin typeface="AR P丸ゴシック体E" pitchFamily="50" charset="-128"/>
                <a:ea typeface="AR P丸ゴシック体E" pitchFamily="50" charset="-128"/>
              </a:rPr>
            </a:br>
            <a:r>
              <a:rPr lang="ja-JP" altLang="en-US" sz="3600" dirty="0" smtClean="0">
                <a:solidFill>
                  <a:schemeClr val="accent6">
                    <a:lumMod val="50000"/>
                  </a:schemeClr>
                </a:solidFill>
                <a:effectLst>
                  <a:outerShdw blurRad="38100" dist="38100" dir="2700000" algn="tl">
                    <a:srgbClr val="000000">
                      <a:alpha val="43137"/>
                    </a:srgbClr>
                  </a:outerShdw>
                </a:effectLst>
                <a:latin typeface="AR P丸ゴシック体E" pitchFamily="50" charset="-128"/>
                <a:ea typeface="AR P丸ゴシック体E" pitchFamily="50" charset="-128"/>
              </a:rPr>
              <a:t>に関する状況</a:t>
            </a:r>
            <a:r>
              <a:rPr lang="ja-JP" altLang="en-US" sz="3600" dirty="0">
                <a:solidFill>
                  <a:schemeClr val="accent6">
                    <a:lumMod val="50000"/>
                  </a:schemeClr>
                </a:solidFill>
                <a:effectLst>
                  <a:outerShdw blurRad="38100" dist="38100" dir="2700000" algn="tl">
                    <a:srgbClr val="000000">
                      <a:alpha val="43137"/>
                    </a:srgbClr>
                  </a:outerShdw>
                </a:effectLst>
                <a:latin typeface="AR P丸ゴシック体E" pitchFamily="50" charset="-128"/>
                <a:ea typeface="AR P丸ゴシック体E" pitchFamily="50" charset="-128"/>
              </a:rPr>
              <a:t>・意識</a:t>
            </a:r>
            <a:r>
              <a:rPr lang="ja-JP" altLang="en-US" sz="3600" dirty="0" smtClean="0">
                <a:solidFill>
                  <a:schemeClr val="accent6">
                    <a:lumMod val="50000"/>
                  </a:schemeClr>
                </a:solidFill>
                <a:effectLst>
                  <a:outerShdw blurRad="38100" dist="38100" dir="2700000" algn="tl">
                    <a:srgbClr val="000000">
                      <a:alpha val="43137"/>
                    </a:srgbClr>
                  </a:outerShdw>
                </a:effectLst>
                <a:latin typeface="AR P丸ゴシック体E" pitchFamily="50" charset="-128"/>
                <a:ea typeface="AR P丸ゴシック体E" pitchFamily="50" charset="-128"/>
              </a:rPr>
              <a:t>調査結果</a:t>
            </a:r>
            <a:endParaRPr kumimoji="1" lang="ja-JP" altLang="en-US" sz="3600" dirty="0">
              <a:solidFill>
                <a:schemeClr val="accent6">
                  <a:lumMod val="50000"/>
                </a:schemeClr>
              </a:solidFill>
              <a:effectLst>
                <a:outerShdw blurRad="38100" dist="38100" dir="2700000" algn="tl">
                  <a:srgbClr val="000000">
                    <a:alpha val="43137"/>
                  </a:srgbClr>
                </a:outerShdw>
              </a:effectLst>
              <a:latin typeface="AR P丸ゴシック体E" pitchFamily="50" charset="-128"/>
              <a:ea typeface="AR P丸ゴシック体E" pitchFamily="50" charset="-128"/>
            </a:endParaRPr>
          </a:p>
        </p:txBody>
      </p:sp>
      <p:sp>
        <p:nvSpPr>
          <p:cNvPr id="3" name="コンテンツ プレースホルダー 2"/>
          <p:cNvSpPr>
            <a:spLocks noGrp="1"/>
          </p:cNvSpPr>
          <p:nvPr>
            <p:ph idx="1"/>
          </p:nvPr>
        </p:nvSpPr>
        <p:spPr>
          <a:xfrm>
            <a:off x="677416" y="2927648"/>
            <a:ext cx="7704856" cy="2808312"/>
          </a:xfrm>
        </p:spPr>
        <p:txBody>
          <a:bodyPr>
            <a:normAutofit/>
          </a:bodyPr>
          <a:lstStyle/>
          <a:p>
            <a:pPr>
              <a:buFont typeface="Wingdings" pitchFamily="2" charset="2"/>
              <a:buChar char="Ø"/>
            </a:pPr>
            <a:r>
              <a:rPr lang="ja-JP" altLang="en-US" sz="2400" dirty="0" smtClean="0">
                <a:effectLst>
                  <a:outerShdw blurRad="38100" dist="38100" dir="2700000" algn="tl">
                    <a:srgbClr val="000000">
                      <a:alpha val="43137"/>
                    </a:srgbClr>
                  </a:outerShdw>
                </a:effectLst>
                <a:latin typeface="AR P丸ゴシック体E" pitchFamily="50" charset="-128"/>
                <a:ea typeface="AR P丸ゴシック体E" pitchFamily="50" charset="-128"/>
              </a:rPr>
              <a:t>方法</a:t>
            </a:r>
            <a:endParaRPr lang="en-US" altLang="ja-JP" sz="2400" dirty="0">
              <a:effectLst>
                <a:outerShdw blurRad="38100" dist="38100" dir="2700000" algn="tl">
                  <a:srgbClr val="000000">
                    <a:alpha val="43137"/>
                  </a:srgbClr>
                </a:outerShdw>
              </a:effectLst>
              <a:latin typeface="AR P丸ゴシック体E" pitchFamily="50" charset="-128"/>
              <a:ea typeface="AR P丸ゴシック体E" pitchFamily="50" charset="-128"/>
            </a:endParaRPr>
          </a:p>
          <a:p>
            <a:pPr marL="538163" indent="0">
              <a:buNone/>
            </a:pPr>
            <a:r>
              <a:rPr lang="en-US" altLang="ja-JP" sz="2000" dirty="0" smtClean="0">
                <a:latin typeface="AR P丸ゴシック体E" pitchFamily="50" charset="-128"/>
                <a:ea typeface="AR P丸ゴシック体E" pitchFamily="50" charset="-128"/>
              </a:rPr>
              <a:t>JSME</a:t>
            </a:r>
            <a:r>
              <a:rPr lang="ja-JP" altLang="en-US" sz="2000" dirty="0" smtClean="0">
                <a:latin typeface="AR P丸ゴシック体E" pitchFamily="50" charset="-128"/>
                <a:ea typeface="AR P丸ゴシック体E" pitchFamily="50" charset="-128"/>
              </a:rPr>
              <a:t>会員メーリングリストおよび</a:t>
            </a:r>
            <a:r>
              <a:rPr lang="en-US" altLang="ja-JP" sz="2000" dirty="0" smtClean="0">
                <a:latin typeface="AR P丸ゴシック体E" pitchFamily="50" charset="-128"/>
                <a:ea typeface="AR P丸ゴシック体E" pitchFamily="50" charset="-128"/>
              </a:rPr>
              <a:t>JSME2012</a:t>
            </a:r>
            <a:r>
              <a:rPr lang="ja-JP" altLang="en-US" sz="2000" dirty="0" smtClean="0">
                <a:latin typeface="AR P丸ゴシック体E" pitchFamily="50" charset="-128"/>
                <a:ea typeface="AR P丸ゴシック体E" pitchFamily="50" charset="-128"/>
              </a:rPr>
              <a:t>参加者アドレスに</a:t>
            </a:r>
            <a:r>
              <a:rPr lang="en-US" altLang="ja-JP" sz="2000" dirty="0" smtClean="0">
                <a:latin typeface="AR P丸ゴシック体E" pitchFamily="50" charset="-128"/>
                <a:ea typeface="AR P丸ゴシック体E" pitchFamily="50" charset="-128"/>
              </a:rPr>
              <a:t>web</a:t>
            </a:r>
            <a:r>
              <a:rPr lang="ja-JP" altLang="en-US" sz="2000" dirty="0" smtClean="0">
                <a:latin typeface="AR P丸ゴシック体E" pitchFamily="50" charset="-128"/>
                <a:ea typeface="AR P丸ゴシック体E" pitchFamily="50" charset="-128"/>
              </a:rPr>
              <a:t>アンケートを一斉送信し、匿名回答を要請</a:t>
            </a:r>
            <a:endParaRPr lang="en-US" altLang="ja-JP" sz="2400" dirty="0" smtClean="0">
              <a:latin typeface="AR P丸ゴシック体E" pitchFamily="50" charset="-128"/>
              <a:ea typeface="AR P丸ゴシック体E" pitchFamily="50" charset="-128"/>
            </a:endParaRPr>
          </a:p>
          <a:p>
            <a:pPr>
              <a:spcBef>
                <a:spcPts val="2400"/>
              </a:spcBef>
              <a:buFont typeface="Wingdings" pitchFamily="2" charset="2"/>
              <a:buChar char="Ø"/>
            </a:pPr>
            <a:r>
              <a:rPr lang="ja-JP" altLang="en-US" sz="2400" dirty="0" smtClean="0">
                <a:effectLst>
                  <a:outerShdw blurRad="38100" dist="38100" dir="2700000" algn="tl">
                    <a:srgbClr val="000000">
                      <a:alpha val="43137"/>
                    </a:srgbClr>
                  </a:outerShdw>
                </a:effectLst>
                <a:latin typeface="AR P丸ゴシック体E" pitchFamily="50" charset="-128"/>
                <a:ea typeface="AR P丸ゴシック体E" pitchFamily="50" charset="-128"/>
              </a:rPr>
              <a:t>受付期間：</a:t>
            </a:r>
            <a:r>
              <a:rPr lang="ja-JP" altLang="en-US" sz="2400" dirty="0" smtClean="0">
                <a:latin typeface="AR P丸ゴシック体E" pitchFamily="50" charset="-128"/>
                <a:ea typeface="AR P丸ゴシック体E" pitchFamily="50" charset="-128"/>
              </a:rPr>
              <a:t>　</a:t>
            </a:r>
            <a:r>
              <a:rPr lang="ja-JP" altLang="en-US" sz="2400" dirty="0" smtClean="0">
                <a:latin typeface="AR P丸ゴシック体E" pitchFamily="50" charset="-128"/>
                <a:ea typeface="AR P丸ゴシック体E" pitchFamily="50" charset="-128"/>
              </a:rPr>
              <a:t>平成</a:t>
            </a:r>
            <a:r>
              <a:rPr lang="en-US" altLang="ja-JP" sz="2400" dirty="0" smtClean="0">
                <a:latin typeface="AR P丸ゴシック体E" pitchFamily="50" charset="-128"/>
                <a:ea typeface="AR P丸ゴシック体E" pitchFamily="50" charset="-128"/>
              </a:rPr>
              <a:t>24</a:t>
            </a:r>
            <a:r>
              <a:rPr lang="ja-JP" altLang="en-US" sz="2400" dirty="0" smtClean="0">
                <a:latin typeface="AR P丸ゴシック体E" pitchFamily="50" charset="-128"/>
                <a:ea typeface="AR P丸ゴシック体E" pitchFamily="50" charset="-128"/>
              </a:rPr>
              <a:t>年</a:t>
            </a:r>
            <a:r>
              <a:rPr lang="ja-JP" altLang="en-US" sz="2400" dirty="0" smtClean="0">
                <a:latin typeface="AR P丸ゴシック体E" pitchFamily="50" charset="-128"/>
                <a:ea typeface="AR P丸ゴシック体E" pitchFamily="50" charset="-128"/>
              </a:rPr>
              <a:t>８月</a:t>
            </a:r>
            <a:r>
              <a:rPr lang="en-US" altLang="ja-JP" sz="2400" dirty="0">
                <a:latin typeface="AR P丸ゴシック体E" pitchFamily="50" charset="-128"/>
                <a:ea typeface="AR P丸ゴシック体E" pitchFamily="50" charset="-128"/>
              </a:rPr>
              <a:t>16</a:t>
            </a:r>
            <a:r>
              <a:rPr lang="ja-JP" altLang="en-US" sz="2400" dirty="0">
                <a:latin typeface="AR P丸ゴシック体E" pitchFamily="50" charset="-128"/>
                <a:ea typeface="AR P丸ゴシック体E" pitchFamily="50" charset="-128"/>
              </a:rPr>
              <a:t>日～９月</a:t>
            </a:r>
            <a:r>
              <a:rPr lang="en-US" altLang="ja-JP" sz="2400" dirty="0">
                <a:latin typeface="AR P丸ゴシック体E" pitchFamily="50" charset="-128"/>
                <a:ea typeface="AR P丸ゴシック体E" pitchFamily="50" charset="-128"/>
              </a:rPr>
              <a:t>14</a:t>
            </a:r>
            <a:r>
              <a:rPr lang="ja-JP" altLang="en-US" sz="2400" dirty="0" smtClean="0">
                <a:latin typeface="AR P丸ゴシック体E" pitchFamily="50" charset="-128"/>
                <a:ea typeface="AR P丸ゴシック体E" pitchFamily="50" charset="-128"/>
              </a:rPr>
              <a:t>日</a:t>
            </a:r>
            <a:endParaRPr lang="en-US" altLang="ja-JP" sz="2400" dirty="0" smtClean="0">
              <a:latin typeface="AR P丸ゴシック体E" pitchFamily="50" charset="-128"/>
              <a:ea typeface="AR P丸ゴシック体E" pitchFamily="50" charset="-128"/>
            </a:endParaRPr>
          </a:p>
          <a:p>
            <a:pPr>
              <a:buFont typeface="Wingdings" pitchFamily="2" charset="2"/>
              <a:buChar char="Ø"/>
            </a:pPr>
            <a:r>
              <a:rPr lang="ja-JP" altLang="en-US" sz="2400" dirty="0" smtClean="0">
                <a:effectLst>
                  <a:outerShdw blurRad="38100" dist="38100" dir="2700000" algn="tl">
                    <a:srgbClr val="000000">
                      <a:alpha val="43137"/>
                    </a:srgbClr>
                  </a:outerShdw>
                </a:effectLst>
                <a:latin typeface="AR P丸ゴシック体E" pitchFamily="50" charset="-128"/>
                <a:ea typeface="AR P丸ゴシック体E" pitchFamily="50" charset="-128"/>
              </a:rPr>
              <a:t>回答数：</a:t>
            </a:r>
            <a:r>
              <a:rPr lang="ja-JP" altLang="en-US" sz="2400" dirty="0" smtClean="0">
                <a:latin typeface="AR P丸ゴシック体E" pitchFamily="50" charset="-128"/>
                <a:ea typeface="AR P丸ゴシック体E" pitchFamily="50" charset="-128"/>
              </a:rPr>
              <a:t>　　</a:t>
            </a:r>
            <a:r>
              <a:rPr lang="en-US" altLang="ja-JP" sz="2400" dirty="0" smtClean="0">
                <a:latin typeface="AR P丸ゴシック体E" pitchFamily="50" charset="-128"/>
                <a:ea typeface="AR P丸ゴシック体E" pitchFamily="50" charset="-128"/>
              </a:rPr>
              <a:t>84</a:t>
            </a:r>
            <a:r>
              <a:rPr lang="ja-JP" altLang="en-US" sz="2400" dirty="0" smtClean="0">
                <a:latin typeface="AR P丸ゴシック体E" pitchFamily="50" charset="-128"/>
                <a:ea typeface="AR P丸ゴシック体E" pitchFamily="50" charset="-128"/>
              </a:rPr>
              <a:t>件</a:t>
            </a:r>
            <a:endParaRPr lang="en-US" altLang="ja-JP" sz="2400" dirty="0">
              <a:latin typeface="AR P丸ゴシック体E" pitchFamily="50" charset="-128"/>
              <a:ea typeface="AR P丸ゴシック体E" pitchFamily="50" charset="-128"/>
            </a:endParaRPr>
          </a:p>
        </p:txBody>
      </p:sp>
      <p:sp>
        <p:nvSpPr>
          <p:cNvPr id="7" name="Rectangle 6"/>
          <p:cNvSpPr/>
          <p:nvPr/>
        </p:nvSpPr>
        <p:spPr>
          <a:xfrm>
            <a:off x="304800" y="5791200"/>
            <a:ext cx="8534400" cy="984885"/>
          </a:xfrm>
          <a:prstGeom prst="rect">
            <a:avLst/>
          </a:prstGeom>
        </p:spPr>
        <p:txBody>
          <a:bodyPr wrap="square">
            <a:spAutoFit/>
          </a:bodyPr>
          <a:lstStyle/>
          <a:p>
            <a:r>
              <a:rPr lang="ja-JP" altLang="en-US" sz="1200" dirty="0" smtClean="0">
                <a:latin typeface="ヒラギノ丸ゴ Pro W4"/>
                <a:ea typeface="ヒラギノ丸ゴ Pro W4"/>
                <a:cs typeface="ヒラギノ丸ゴ Pro W4"/>
              </a:rPr>
              <a:t>本アンケートは、</a:t>
            </a:r>
            <a:r>
              <a:rPr lang="en-US" sz="1200" dirty="0" smtClean="0">
                <a:solidFill>
                  <a:srgbClr val="000000"/>
                </a:solidFill>
                <a:latin typeface="ヒラギノ丸ゴ Pro W4"/>
                <a:ea typeface="ヒラギノ丸ゴ Pro W4"/>
                <a:cs typeface="ヒラギノ丸ゴ Pro W4"/>
              </a:rPr>
              <a:t>第２８回微生物生態学会大会において</a:t>
            </a:r>
            <a:r>
              <a:rPr lang="ja-JP" altLang="en-US" sz="1200" dirty="0" smtClean="0">
                <a:solidFill>
                  <a:srgbClr val="000000"/>
                </a:solidFill>
                <a:latin typeface="ヒラギノ丸ゴ Pro W4"/>
                <a:ea typeface="ヒラギノ丸ゴ Pro W4"/>
                <a:cs typeface="ヒラギノ丸ゴ Pro W4"/>
              </a:rPr>
              <a:t>開催された（</a:t>
            </a:r>
            <a:r>
              <a:rPr lang="en-US" altLang="ja-JP" sz="1200" dirty="0" smtClean="0">
                <a:solidFill>
                  <a:srgbClr val="000000"/>
                </a:solidFill>
                <a:latin typeface="ヒラギノ丸ゴ Pro W4"/>
                <a:ea typeface="ヒラギノ丸ゴ Pro W4"/>
                <a:cs typeface="ヒラギノ丸ゴ Pro W4"/>
              </a:rPr>
              <a:t>2012</a:t>
            </a:r>
            <a:r>
              <a:rPr lang="ja-JP" altLang="en-US" sz="1200" dirty="0" smtClean="0">
                <a:solidFill>
                  <a:srgbClr val="000000"/>
                </a:solidFill>
                <a:latin typeface="ヒラギノ丸ゴ Pro W4"/>
                <a:ea typeface="ヒラギノ丸ゴ Pro W4"/>
                <a:cs typeface="ヒラギノ丸ゴ Pro W4"/>
              </a:rPr>
              <a:t>年</a:t>
            </a:r>
            <a:r>
              <a:rPr lang="en-US" altLang="ja-JP" sz="1200" dirty="0" smtClean="0">
                <a:solidFill>
                  <a:srgbClr val="000000"/>
                </a:solidFill>
                <a:latin typeface="ヒラギノ丸ゴ Pro W4"/>
                <a:ea typeface="ヒラギノ丸ゴ Pro W4"/>
                <a:cs typeface="ヒラギノ丸ゴ Pro W4"/>
              </a:rPr>
              <a:t>9</a:t>
            </a:r>
            <a:r>
              <a:rPr lang="ja-JP" altLang="en-US" sz="1200" dirty="0" smtClean="0">
                <a:solidFill>
                  <a:srgbClr val="000000"/>
                </a:solidFill>
                <a:latin typeface="ヒラギノ丸ゴ Pro W4"/>
                <a:ea typeface="ヒラギノ丸ゴ Pro W4"/>
                <a:cs typeface="ヒラギノ丸ゴ Pro W4"/>
              </a:rPr>
              <a:t>月</a:t>
            </a:r>
            <a:r>
              <a:rPr lang="en-US" altLang="ja-JP" sz="1200" dirty="0" smtClean="0">
                <a:solidFill>
                  <a:srgbClr val="000000"/>
                </a:solidFill>
                <a:latin typeface="ヒラギノ丸ゴ Pro W4"/>
                <a:ea typeface="ヒラギノ丸ゴ Pro W4"/>
                <a:cs typeface="ヒラギノ丸ゴ Pro W4"/>
              </a:rPr>
              <a:t>20</a:t>
            </a:r>
            <a:r>
              <a:rPr lang="ja-JP" altLang="en-US" sz="1200" dirty="0" smtClean="0">
                <a:solidFill>
                  <a:srgbClr val="000000"/>
                </a:solidFill>
                <a:latin typeface="ヒラギノ丸ゴ Pro W4"/>
                <a:ea typeface="ヒラギノ丸ゴ Pro W4"/>
                <a:cs typeface="ヒラギノ丸ゴ Pro W4"/>
              </a:rPr>
              <a:t>日豊橋技術科学大学）</a:t>
            </a:r>
            <a:r>
              <a:rPr lang="en-US" sz="1200" dirty="0" smtClean="0">
                <a:solidFill>
                  <a:srgbClr val="000000"/>
                </a:solidFill>
                <a:latin typeface="ヒラギノ丸ゴ Pro W4"/>
                <a:ea typeface="ヒラギノ丸ゴ Pro W4"/>
                <a:cs typeface="ヒラギノ丸ゴ Pro W4"/>
              </a:rPr>
              <a:t>ランチョンセミナー「女性研究者のキャリア形成・男女共同参画支援の現状～微生態女性研究者ネットワークをつくろう」に際し</a:t>
            </a:r>
            <a:r>
              <a:rPr lang="ja-JP" altLang="en-US" sz="1200" dirty="0" smtClean="0">
                <a:solidFill>
                  <a:srgbClr val="000000"/>
                </a:solidFill>
                <a:latin typeface="ヒラギノ丸ゴ Pro W4"/>
                <a:ea typeface="ヒラギノ丸ゴ Pro W4"/>
                <a:cs typeface="ヒラギノ丸ゴ Pro W4"/>
              </a:rPr>
              <a:t>て行われました。</a:t>
            </a:r>
            <a:endParaRPr lang="en-US" altLang="ja-JP" sz="1200" dirty="0" smtClean="0">
              <a:solidFill>
                <a:srgbClr val="000000"/>
              </a:solidFill>
              <a:latin typeface="ヒラギノ丸ゴ Pro W4"/>
              <a:ea typeface="ヒラギノ丸ゴ Pro W4"/>
              <a:cs typeface="ヒラギノ丸ゴ Pro W4"/>
            </a:endParaRPr>
          </a:p>
          <a:p>
            <a:r>
              <a:rPr lang="ja-JP" altLang="en-US" sz="1100" dirty="0" smtClean="0">
                <a:solidFill>
                  <a:srgbClr val="000000"/>
                </a:solidFill>
                <a:latin typeface="ヒラギノ丸ゴ Pro W4"/>
                <a:ea typeface="ヒラギノ丸ゴ Pro W4"/>
                <a:cs typeface="ヒラギノ丸ゴ Pro W4"/>
              </a:rPr>
              <a:t>実行委員：</a:t>
            </a:r>
            <a:r>
              <a:rPr lang="en-US" sz="1100" dirty="0" smtClean="0">
                <a:latin typeface="ヒラギノ丸ゴ Pro W4"/>
                <a:ea typeface="ヒラギノ丸ゴ Pro W4"/>
                <a:cs typeface="ヒラギノ丸ゴ Pro W4"/>
              </a:rPr>
              <a:t>濱村奈津子（愛媛大), 大林由美子（</a:t>
            </a:r>
            <a:r>
              <a:rPr lang="ja-JP" altLang="en-US" sz="1100" dirty="0" smtClean="0">
                <a:latin typeface="ヒラギノ丸ゴ Pro W4"/>
                <a:ea typeface="ヒラギノ丸ゴ Pro W4"/>
                <a:cs typeface="ヒラギノ丸ゴ Pro W4"/>
              </a:rPr>
              <a:t>横浜国大</a:t>
            </a:r>
            <a:r>
              <a:rPr lang="en-US" altLang="ja-JP" sz="1100" dirty="0" smtClean="0">
                <a:latin typeface="ヒラギノ丸ゴ Pro W4"/>
                <a:ea typeface="ヒラギノ丸ゴ Pro W4"/>
                <a:cs typeface="ヒラギノ丸ゴ Pro W4"/>
              </a:rPr>
              <a:t>), </a:t>
            </a:r>
            <a:r>
              <a:rPr lang="ja-JP" altLang="en-US" sz="1100" dirty="0" smtClean="0">
                <a:latin typeface="ヒラギノ丸ゴ Pro W4"/>
                <a:ea typeface="ヒラギノ丸ゴ Pro W4"/>
                <a:cs typeface="ヒラギノ丸ゴ Pro W4"/>
              </a:rPr>
              <a:t>吉田奈央子（豊橋技科大</a:t>
            </a:r>
            <a:r>
              <a:rPr lang="en-US" altLang="ja-JP" sz="1100" dirty="0" smtClean="0">
                <a:latin typeface="ヒラギノ丸ゴ Pro W4"/>
                <a:ea typeface="ヒラギノ丸ゴ Pro W4"/>
                <a:cs typeface="ヒラギノ丸ゴ Pro W4"/>
              </a:rPr>
              <a:t>), </a:t>
            </a:r>
            <a:r>
              <a:rPr lang="ja-JP" altLang="en-US" sz="1100" dirty="0" smtClean="0">
                <a:latin typeface="ヒラギノ丸ゴ Pro W4"/>
                <a:ea typeface="ヒラギノ丸ゴ Pro W4"/>
                <a:cs typeface="ヒラギノ丸ゴ Pro W4"/>
              </a:rPr>
              <a:t>龍田典子（佐賀大</a:t>
            </a:r>
            <a:r>
              <a:rPr lang="en-US" altLang="ja-JP" sz="1100" dirty="0" smtClean="0">
                <a:latin typeface="ヒラギノ丸ゴ Pro W4"/>
                <a:ea typeface="ヒラギノ丸ゴ Pro W4"/>
                <a:cs typeface="ヒラギノ丸ゴ Pro W4"/>
              </a:rPr>
              <a:t>), </a:t>
            </a:r>
            <a:r>
              <a:rPr lang="ja-JP" altLang="en-US" sz="1100" dirty="0" smtClean="0">
                <a:latin typeface="ヒラギノ丸ゴ Pro W4"/>
                <a:ea typeface="ヒラギノ丸ゴ Pro W4"/>
                <a:cs typeface="ヒラギノ丸ゴ Pro W4"/>
              </a:rPr>
              <a:t>野中里佐（獨協医大</a:t>
            </a:r>
            <a:r>
              <a:rPr lang="en-US" altLang="ja-JP" sz="1100" dirty="0" smtClean="0">
                <a:latin typeface="ヒラギノ丸ゴ Pro W4"/>
                <a:ea typeface="ヒラギノ丸ゴ Pro W4"/>
                <a:cs typeface="ヒラギノ丸ゴ Pro W4"/>
              </a:rPr>
              <a:t>), </a:t>
            </a:r>
            <a:r>
              <a:rPr lang="ja-JP" altLang="en-US" sz="1100" dirty="0" smtClean="0">
                <a:latin typeface="ヒラギノ丸ゴ Pro W4"/>
                <a:ea typeface="ヒラギノ丸ゴ Pro W4"/>
                <a:cs typeface="ヒラギノ丸ゴ Pro W4"/>
              </a:rPr>
              <a:t>永田恵里奈（近畿大</a:t>
            </a:r>
            <a:r>
              <a:rPr lang="en-US" altLang="ja-JP" sz="1100" dirty="0" smtClean="0">
                <a:latin typeface="ヒラギノ丸ゴ Pro W4"/>
                <a:ea typeface="ヒラギノ丸ゴ Pro W4"/>
                <a:cs typeface="ヒラギノ丸ゴ Pro W4"/>
              </a:rPr>
              <a:t>), </a:t>
            </a:r>
            <a:r>
              <a:rPr lang="ja-JP" altLang="en-US" sz="1100" dirty="0" smtClean="0">
                <a:latin typeface="ヒラギノ丸ゴ Pro W4"/>
                <a:ea typeface="ヒラギノ丸ゴ Pro W4"/>
                <a:cs typeface="ヒラギノ丸ゴ Pro W4"/>
              </a:rPr>
              <a:t>大滝宏代（首都大）</a:t>
            </a:r>
            <a:endParaRPr lang="en-US" sz="1100" dirty="0" smtClean="0">
              <a:latin typeface="ヒラギノ丸ゴ Pro W4"/>
              <a:ea typeface="ヒラギノ丸ゴ Pro W4"/>
              <a:cs typeface="ヒラギノ丸ゴ Pro W4"/>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7662510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 name="角丸四角形 30"/>
          <p:cNvSpPr/>
          <p:nvPr/>
        </p:nvSpPr>
        <p:spPr>
          <a:xfrm>
            <a:off x="179512" y="260648"/>
            <a:ext cx="8496944" cy="605681"/>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角丸四角形 31"/>
          <p:cNvSpPr/>
          <p:nvPr/>
        </p:nvSpPr>
        <p:spPr>
          <a:xfrm>
            <a:off x="179512" y="1010345"/>
            <a:ext cx="8496944" cy="5390455"/>
          </a:xfrm>
          <a:prstGeom prst="roundRect">
            <a:avLst>
              <a:gd name="adj" fmla="val 4436"/>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33" name="グラフ 32"/>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519675309"/>
              </p:ext>
            </p:extLst>
          </p:nvPr>
        </p:nvGraphicFramePr>
        <p:xfrm>
          <a:off x="381000" y="1066800"/>
          <a:ext cx="8064896" cy="5321284"/>
        </p:xfrm>
        <a:graphic>
          <a:graphicData uri="http://schemas.openxmlformats.org/drawingml/2006/chart">
            <c:chart xmlns:c="http://schemas.openxmlformats.org/drawingml/2006/chart" xmlns:r="http://schemas.openxmlformats.org/officeDocument/2006/relationships" r:id="rId3"/>
          </a:graphicData>
        </a:graphic>
      </p:graphicFrame>
      <p:sp>
        <p:nvSpPr>
          <p:cNvPr id="34" name="正方形/長方形 33"/>
          <p:cNvSpPr/>
          <p:nvPr/>
        </p:nvSpPr>
        <p:spPr>
          <a:xfrm>
            <a:off x="323528" y="332656"/>
            <a:ext cx="5580374" cy="461665"/>
          </a:xfrm>
          <a:prstGeom prst="rect">
            <a:avLst/>
          </a:prstGeom>
        </p:spPr>
        <p:txBody>
          <a:bodyPr wrap="none">
            <a:spAutoFit/>
          </a:bodyPr>
          <a:lstStyle/>
          <a:p>
            <a:r>
              <a:rPr lang="en-US" altLang="ja-JP" sz="2400" dirty="0" smtClean="0">
                <a:latin typeface="AR P丸ゴシック体E" pitchFamily="50" charset="-128"/>
                <a:ea typeface="AR P丸ゴシック体E" pitchFamily="50" charset="-128"/>
              </a:rPr>
              <a:t>4.</a:t>
            </a:r>
            <a:r>
              <a:rPr lang="ja-JP" altLang="en-US" sz="2400" dirty="0">
                <a:latin typeface="AR P丸ゴシック体E" pitchFamily="50" charset="-128"/>
                <a:ea typeface="AR P丸ゴシック体E" pitchFamily="50" charset="-128"/>
              </a:rPr>
              <a:t> </a:t>
            </a:r>
            <a:r>
              <a:rPr lang="ja-JP" altLang="en-US" sz="2400" dirty="0" smtClean="0">
                <a:latin typeface="AR P丸ゴシック体E" pitchFamily="50" charset="-128"/>
                <a:ea typeface="AR P丸ゴシック体E" pitchFamily="50" charset="-128"/>
              </a:rPr>
              <a:t>就業者および未就業者の将来像・現状</a:t>
            </a:r>
            <a:endParaRPr lang="ja-JP" altLang="en-US" sz="2400" dirty="0">
              <a:latin typeface="AR P丸ゴシック体E" pitchFamily="50" charset="-128"/>
              <a:ea typeface="AR P丸ゴシック体E" pitchFamily="50" charset="-128"/>
            </a:endParaRPr>
          </a:p>
        </p:txBody>
      </p:sp>
      <p:sp>
        <p:nvSpPr>
          <p:cNvPr id="37" name="テキスト ボックス 36"/>
          <p:cNvSpPr txBox="1"/>
          <p:nvPr/>
        </p:nvSpPr>
        <p:spPr>
          <a:xfrm rot="16200000">
            <a:off x="74743" y="2669674"/>
            <a:ext cx="697627" cy="200055"/>
          </a:xfrm>
          <a:prstGeom prst="rect">
            <a:avLst/>
          </a:prstGeom>
          <a:noFill/>
        </p:spPr>
        <p:txBody>
          <a:bodyPr wrap="none" rtlCol="0">
            <a:spAutoFit/>
          </a:bodyPr>
          <a:lstStyle/>
          <a:p>
            <a:r>
              <a:rPr kumimoji="1" lang="ja-JP" altLang="en-US" sz="2000" dirty="0" smtClean="0">
                <a:effectLst>
                  <a:outerShdw blurRad="38100" dist="38100" dir="2700000" algn="tl">
                    <a:srgbClr val="000000">
                      <a:alpha val="43137"/>
                    </a:srgbClr>
                  </a:outerShdw>
                </a:effectLst>
                <a:latin typeface="AR P丸ゴシック体E" pitchFamily="50" charset="-128"/>
                <a:ea typeface="AR P丸ゴシック体E" pitchFamily="50" charset="-128"/>
              </a:rPr>
              <a:t>件数</a:t>
            </a:r>
            <a:endParaRPr kumimoji="1" lang="ja-JP" altLang="en-US" sz="2000" dirty="0">
              <a:effectLst>
                <a:outerShdw blurRad="38100" dist="38100" dir="2700000" algn="tl">
                  <a:srgbClr val="000000">
                    <a:alpha val="43137"/>
                  </a:srgbClr>
                </a:outerShdw>
              </a:effectLst>
              <a:latin typeface="AR P丸ゴシック体E" pitchFamily="50" charset="-128"/>
              <a:ea typeface="AR P丸ゴシック体E" pitchFamily="50" charset="-128"/>
            </a:endParaRPr>
          </a:p>
        </p:txBody>
      </p:sp>
      <p:sp>
        <p:nvSpPr>
          <p:cNvPr id="7" name="テキスト ボックス 11"/>
          <p:cNvSpPr txBox="1"/>
          <p:nvPr/>
        </p:nvSpPr>
        <p:spPr>
          <a:xfrm>
            <a:off x="304800" y="6027003"/>
            <a:ext cx="8534400" cy="830997"/>
          </a:xfrm>
          <a:prstGeom prst="rect">
            <a:avLst/>
          </a:prstGeom>
          <a:noFill/>
        </p:spPr>
        <p:txBody>
          <a:bodyPr wrap="square" rtlCol="0">
            <a:spAutoFit/>
          </a:bodyPr>
          <a:lstStyle/>
          <a:p>
            <a:r>
              <a:rPr lang="ja-JP" altLang="en-US" sz="2400" dirty="0" smtClean="0">
                <a:latin typeface="AR P丸ゴシック体E" pitchFamily="50" charset="-128"/>
                <a:ea typeface="AR P丸ゴシック体E" pitchFamily="50" charset="-128"/>
              </a:rPr>
              <a:t>・女性は男性に比べてＰＩを目指す比率が少ない。（他学会と同傾向）</a:t>
            </a:r>
            <a:endParaRPr lang="en-US" altLang="ja-JP" sz="2400" dirty="0" smtClean="0">
              <a:latin typeface="AR P丸ゴシック体E" pitchFamily="50" charset="-128"/>
              <a:ea typeface="AR P丸ゴシック体E" pitchFamily="50" charset="-128"/>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8913270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角丸四角形 3"/>
          <p:cNvSpPr/>
          <p:nvPr/>
        </p:nvSpPr>
        <p:spPr>
          <a:xfrm>
            <a:off x="251520" y="1052736"/>
            <a:ext cx="8640960" cy="5544616"/>
          </a:xfrm>
          <a:prstGeom prst="roundRect">
            <a:avLst>
              <a:gd name="adj" fmla="val 4436"/>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 name="角丸四角形 20"/>
          <p:cNvSpPr/>
          <p:nvPr/>
        </p:nvSpPr>
        <p:spPr>
          <a:xfrm>
            <a:off x="4932040" y="1412776"/>
            <a:ext cx="3672408" cy="4824536"/>
          </a:xfrm>
          <a:prstGeom prst="roundRect">
            <a:avLst>
              <a:gd name="adj" fmla="val 8021"/>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251520" y="303039"/>
            <a:ext cx="8640960" cy="605681"/>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正方形/長方形 8"/>
          <p:cNvSpPr/>
          <p:nvPr/>
        </p:nvSpPr>
        <p:spPr>
          <a:xfrm>
            <a:off x="467544" y="404664"/>
            <a:ext cx="5399856" cy="461665"/>
          </a:xfrm>
          <a:prstGeom prst="rect">
            <a:avLst/>
          </a:prstGeom>
        </p:spPr>
        <p:txBody>
          <a:bodyPr wrap="square">
            <a:spAutoFit/>
          </a:bodyPr>
          <a:lstStyle/>
          <a:p>
            <a:r>
              <a:rPr lang="en-US" altLang="ja-JP" sz="2400" dirty="0" smtClean="0">
                <a:latin typeface="AR P丸ゴシック体E" pitchFamily="50" charset="-128"/>
                <a:ea typeface="AR P丸ゴシック体E" pitchFamily="50" charset="-128"/>
              </a:rPr>
              <a:t>5.</a:t>
            </a:r>
            <a:r>
              <a:rPr lang="ja-JP" altLang="en-US" sz="2400" dirty="0" smtClean="0">
                <a:latin typeface="AR P丸ゴシック体E" pitchFamily="50" charset="-128"/>
                <a:ea typeface="AR P丸ゴシック体E" pitchFamily="50" charset="-128"/>
              </a:rPr>
              <a:t>将来希望する職につける見通し</a:t>
            </a:r>
            <a:endParaRPr lang="ja-JP" altLang="en-US" sz="2400" dirty="0">
              <a:latin typeface="AR P丸ゴシック体E" pitchFamily="50" charset="-128"/>
              <a:ea typeface="AR P丸ゴシック体E" pitchFamily="50" charset="-128"/>
            </a:endParaRPr>
          </a:p>
        </p:txBody>
      </p:sp>
      <p:graphicFrame>
        <p:nvGraphicFramePr>
          <p:cNvPr id="10" name="グラフ 9"/>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610102939"/>
              </p:ext>
            </p:extLst>
          </p:nvPr>
        </p:nvGraphicFramePr>
        <p:xfrm>
          <a:off x="717435" y="1251218"/>
          <a:ext cx="4072218" cy="5346133"/>
        </p:xfrm>
        <a:graphic>
          <a:graphicData uri="http://schemas.openxmlformats.org/drawingml/2006/chart">
            <c:chart xmlns:c="http://schemas.openxmlformats.org/drawingml/2006/chart" xmlns:r="http://schemas.openxmlformats.org/officeDocument/2006/relationships" r:id="rId3"/>
          </a:graphicData>
        </a:graphic>
      </p:graphicFrame>
      <p:sp>
        <p:nvSpPr>
          <p:cNvPr id="11" name="テキスト ボックス 10"/>
          <p:cNvSpPr txBox="1"/>
          <p:nvPr/>
        </p:nvSpPr>
        <p:spPr>
          <a:xfrm rot="16200000">
            <a:off x="86008" y="2836143"/>
            <a:ext cx="697627" cy="200055"/>
          </a:xfrm>
          <a:prstGeom prst="rect">
            <a:avLst/>
          </a:prstGeom>
          <a:noFill/>
        </p:spPr>
        <p:txBody>
          <a:bodyPr wrap="none" rtlCol="0">
            <a:spAutoFit/>
          </a:bodyPr>
          <a:lstStyle/>
          <a:p>
            <a:r>
              <a:rPr kumimoji="1" lang="ja-JP" altLang="en-US" sz="2000" dirty="0" smtClean="0">
                <a:effectLst>
                  <a:outerShdw blurRad="38100" dist="38100" dir="2700000" algn="tl">
                    <a:srgbClr val="000000">
                      <a:alpha val="43137"/>
                    </a:srgbClr>
                  </a:outerShdw>
                </a:effectLst>
                <a:latin typeface="AR P丸ゴシック体E" pitchFamily="50" charset="-128"/>
                <a:ea typeface="AR P丸ゴシック体E" pitchFamily="50" charset="-128"/>
              </a:rPr>
              <a:t>件数</a:t>
            </a:r>
            <a:endParaRPr kumimoji="1" lang="ja-JP" altLang="en-US" sz="2000" dirty="0">
              <a:effectLst>
                <a:outerShdw blurRad="38100" dist="38100" dir="2700000" algn="tl">
                  <a:srgbClr val="000000">
                    <a:alpha val="43137"/>
                  </a:srgbClr>
                </a:outerShdw>
              </a:effectLst>
              <a:latin typeface="AR P丸ゴシック体E" pitchFamily="50" charset="-128"/>
              <a:ea typeface="AR P丸ゴシック体E" pitchFamily="50" charset="-128"/>
            </a:endParaRPr>
          </a:p>
        </p:txBody>
      </p:sp>
      <p:grpSp>
        <p:nvGrpSpPr>
          <p:cNvPr id="20" name="グループ化 19"/>
          <p:cNvGrpSpPr/>
          <p:nvPr/>
        </p:nvGrpSpPr>
        <p:grpSpPr>
          <a:xfrm>
            <a:off x="4953966" y="1559483"/>
            <a:ext cx="3721000" cy="4741223"/>
            <a:chOff x="5041032" y="1200077"/>
            <a:chExt cx="3721000" cy="4741223"/>
          </a:xfrm>
        </p:grpSpPr>
        <p:sp>
          <p:nvSpPr>
            <p:cNvPr id="16" name="テキスト ボックス 15"/>
            <p:cNvSpPr txBox="1"/>
            <p:nvPr/>
          </p:nvSpPr>
          <p:spPr>
            <a:xfrm>
              <a:off x="5171480" y="1200077"/>
              <a:ext cx="3373039" cy="400110"/>
            </a:xfrm>
            <a:prstGeom prst="rect">
              <a:avLst/>
            </a:prstGeom>
            <a:noFill/>
          </p:spPr>
          <p:txBody>
            <a:bodyPr wrap="none" rtlCol="0">
              <a:spAutoFit/>
            </a:bodyPr>
            <a:lstStyle/>
            <a:p>
              <a:r>
                <a:rPr kumimoji="1" lang="ja-JP" altLang="en-US" sz="2000" dirty="0" smtClean="0">
                  <a:solidFill>
                    <a:schemeClr val="bg2">
                      <a:lumMod val="25000"/>
                    </a:schemeClr>
                  </a:solidFill>
                  <a:latin typeface="AR P丸ゴシック体E" pitchFamily="50" charset="-128"/>
                  <a:ea typeface="AR P丸ゴシック体E" pitchFamily="50" charset="-128"/>
                </a:rPr>
                <a:t>将来、研究環境に対する不安</a:t>
              </a:r>
              <a:endParaRPr kumimoji="1" lang="ja-JP" altLang="en-US" sz="2000" dirty="0">
                <a:solidFill>
                  <a:schemeClr val="bg2">
                    <a:lumMod val="25000"/>
                  </a:schemeClr>
                </a:solidFill>
                <a:latin typeface="AR P丸ゴシック体E" pitchFamily="50" charset="-128"/>
                <a:ea typeface="AR P丸ゴシック体E" pitchFamily="50" charset="-128"/>
              </a:endParaRPr>
            </a:p>
          </p:txBody>
        </p:sp>
        <p:graphicFrame>
          <p:nvGraphicFramePr>
            <p:cNvPr id="17" name="グラフ 16"/>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431419151"/>
                </p:ext>
              </p:extLst>
            </p:nvPr>
          </p:nvGraphicFramePr>
          <p:xfrm>
            <a:off x="5041032" y="1600187"/>
            <a:ext cx="3721000" cy="227647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8" name="グラフ 17"/>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937493925"/>
                </p:ext>
              </p:extLst>
            </p:nvPr>
          </p:nvGraphicFramePr>
          <p:xfrm>
            <a:off x="5193556" y="3664825"/>
            <a:ext cx="3540496" cy="2276475"/>
          </p:xfrm>
          <a:graphic>
            <a:graphicData uri="http://schemas.openxmlformats.org/drawingml/2006/chart">
              <c:chart xmlns:c="http://schemas.openxmlformats.org/drawingml/2006/chart" xmlns:r="http://schemas.openxmlformats.org/officeDocument/2006/relationships" r:id="rId5"/>
            </a:graphicData>
          </a:graphic>
        </p:graphicFrame>
      </p:gr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198130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 name="角丸四角形 7"/>
          <p:cNvSpPr/>
          <p:nvPr/>
        </p:nvSpPr>
        <p:spPr>
          <a:xfrm>
            <a:off x="899592" y="2780928"/>
            <a:ext cx="7272808" cy="866750"/>
          </a:xfrm>
          <a:prstGeom prst="round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タイトル 1"/>
          <p:cNvSpPr>
            <a:spLocks noGrp="1"/>
          </p:cNvSpPr>
          <p:nvPr>
            <p:ph type="title"/>
          </p:nvPr>
        </p:nvSpPr>
        <p:spPr>
          <a:xfrm>
            <a:off x="457200" y="2564904"/>
            <a:ext cx="8229600" cy="1143000"/>
          </a:xfrm>
        </p:spPr>
        <p:txBody>
          <a:bodyPr/>
          <a:lstStyle/>
          <a:p>
            <a:r>
              <a:rPr kumimoji="1" lang="ja-JP" altLang="en-US" dirty="0" smtClean="0">
                <a:latin typeface="AR P丸ゴシック体E" pitchFamily="50" charset="-128"/>
                <a:ea typeface="AR P丸ゴシック体E" pitchFamily="50" charset="-128"/>
              </a:rPr>
              <a:t>生活</a:t>
            </a:r>
            <a:endParaRPr kumimoji="1" lang="ja-JP" altLang="en-US" dirty="0">
              <a:latin typeface="AR P丸ゴシック体E" pitchFamily="50" charset="-128"/>
              <a:ea typeface="AR P丸ゴシック体E" pitchFamily="50" charset="-128"/>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9218580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角丸四角形 9"/>
          <p:cNvSpPr/>
          <p:nvPr/>
        </p:nvSpPr>
        <p:spPr>
          <a:xfrm>
            <a:off x="251520" y="1052736"/>
            <a:ext cx="8640960" cy="5544616"/>
          </a:xfrm>
          <a:prstGeom prst="roundRect">
            <a:avLst>
              <a:gd name="adj" fmla="val 4436"/>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角丸四角形 10"/>
          <p:cNvSpPr/>
          <p:nvPr/>
        </p:nvSpPr>
        <p:spPr>
          <a:xfrm>
            <a:off x="251520" y="303039"/>
            <a:ext cx="8640960" cy="605681"/>
          </a:xfrm>
          <a:prstGeom prst="round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正方形/長方形 11"/>
          <p:cNvSpPr/>
          <p:nvPr/>
        </p:nvSpPr>
        <p:spPr>
          <a:xfrm>
            <a:off x="395536" y="332656"/>
            <a:ext cx="2619628" cy="523220"/>
          </a:xfrm>
          <a:prstGeom prst="rect">
            <a:avLst/>
          </a:prstGeom>
        </p:spPr>
        <p:txBody>
          <a:bodyPr wrap="none">
            <a:spAutoFit/>
          </a:bodyPr>
          <a:lstStyle/>
          <a:p>
            <a:r>
              <a:rPr lang="en-US" altLang="ja-JP" sz="2800" dirty="0" smtClean="0">
                <a:latin typeface="AR P丸ゴシック体E" pitchFamily="50" charset="-128"/>
                <a:ea typeface="AR P丸ゴシック体E" pitchFamily="50" charset="-128"/>
              </a:rPr>
              <a:t>1.</a:t>
            </a:r>
            <a:r>
              <a:rPr lang="ja-JP" altLang="en-US" sz="2800" dirty="0" smtClean="0">
                <a:latin typeface="AR P丸ゴシック体E" pitchFamily="50" charset="-128"/>
                <a:ea typeface="AR P丸ゴシック体E" pitchFamily="50" charset="-128"/>
              </a:rPr>
              <a:t>配偶者の職種</a:t>
            </a:r>
            <a:endParaRPr lang="ja-JP" altLang="en-US" sz="2800" dirty="0">
              <a:latin typeface="AR P丸ゴシック体E" pitchFamily="50" charset="-128"/>
              <a:ea typeface="AR P丸ゴシック体E" pitchFamily="50" charset="-128"/>
            </a:endParaRPr>
          </a:p>
        </p:txBody>
      </p:sp>
      <p:graphicFrame>
        <p:nvGraphicFramePr>
          <p:cNvPr id="13" name="グラフ 12"/>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865272989"/>
              </p:ext>
            </p:extLst>
          </p:nvPr>
        </p:nvGraphicFramePr>
        <p:xfrm>
          <a:off x="467544" y="1268760"/>
          <a:ext cx="8208912" cy="50405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95025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15" name="グループ化 14"/>
          <p:cNvGrpSpPr/>
          <p:nvPr/>
        </p:nvGrpSpPr>
        <p:grpSpPr>
          <a:xfrm>
            <a:off x="251520" y="303039"/>
            <a:ext cx="8640960" cy="6294313"/>
            <a:chOff x="251520" y="303039"/>
            <a:chExt cx="8640960" cy="6294313"/>
          </a:xfrm>
        </p:grpSpPr>
        <p:sp>
          <p:nvSpPr>
            <p:cNvPr id="7" name="角丸四角形 6"/>
            <p:cNvSpPr/>
            <p:nvPr/>
          </p:nvSpPr>
          <p:spPr>
            <a:xfrm>
              <a:off x="251520" y="1052736"/>
              <a:ext cx="8640960" cy="5544616"/>
            </a:xfrm>
            <a:prstGeom prst="roundRect">
              <a:avLst>
                <a:gd name="adj" fmla="val 4436"/>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角丸四角形 7"/>
            <p:cNvSpPr/>
            <p:nvPr/>
          </p:nvSpPr>
          <p:spPr>
            <a:xfrm>
              <a:off x="251520" y="303039"/>
              <a:ext cx="8640960" cy="605681"/>
            </a:xfrm>
            <a:prstGeom prst="round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aphicFrame>
        <p:nvGraphicFramePr>
          <p:cNvPr id="9" name="グラフ 8"/>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079755715"/>
              </p:ext>
            </p:extLst>
          </p:nvPr>
        </p:nvGraphicFramePr>
        <p:xfrm>
          <a:off x="3923928" y="1628800"/>
          <a:ext cx="4682608" cy="4680520"/>
        </p:xfrm>
        <a:graphic>
          <a:graphicData uri="http://schemas.openxmlformats.org/drawingml/2006/chart">
            <c:chart xmlns:c="http://schemas.openxmlformats.org/drawingml/2006/chart" xmlns:r="http://schemas.openxmlformats.org/officeDocument/2006/relationships" r:id="rId2"/>
          </a:graphicData>
        </a:graphic>
      </p:graphicFrame>
      <p:sp>
        <p:nvSpPr>
          <p:cNvPr id="10" name="テキスト ボックス 9"/>
          <p:cNvSpPr txBox="1"/>
          <p:nvPr/>
        </p:nvSpPr>
        <p:spPr>
          <a:xfrm rot="16200000">
            <a:off x="3243095" y="3334584"/>
            <a:ext cx="697627" cy="200055"/>
          </a:xfrm>
          <a:prstGeom prst="rect">
            <a:avLst/>
          </a:prstGeom>
          <a:noFill/>
        </p:spPr>
        <p:txBody>
          <a:bodyPr wrap="none" rtlCol="0">
            <a:spAutoFit/>
          </a:bodyPr>
          <a:lstStyle/>
          <a:p>
            <a:r>
              <a:rPr kumimoji="1" lang="ja-JP" altLang="en-US" sz="2000" dirty="0" smtClean="0">
                <a:effectLst>
                  <a:outerShdw blurRad="38100" dist="38100" dir="2700000" algn="tl">
                    <a:srgbClr val="000000">
                      <a:alpha val="43137"/>
                    </a:srgbClr>
                  </a:outerShdw>
                </a:effectLst>
                <a:latin typeface="AR P丸ゴシック体E" pitchFamily="50" charset="-128"/>
                <a:ea typeface="AR P丸ゴシック体E" pitchFamily="50" charset="-128"/>
              </a:rPr>
              <a:t>件数</a:t>
            </a:r>
            <a:endParaRPr kumimoji="1" lang="ja-JP" altLang="en-US" sz="2000" dirty="0">
              <a:effectLst>
                <a:outerShdw blurRad="38100" dist="38100" dir="2700000" algn="tl">
                  <a:srgbClr val="000000">
                    <a:alpha val="43137"/>
                  </a:srgbClr>
                </a:outerShdw>
              </a:effectLst>
              <a:latin typeface="AR P丸ゴシック体E" pitchFamily="50" charset="-128"/>
              <a:ea typeface="AR P丸ゴシック体E" pitchFamily="50" charset="-128"/>
            </a:endParaRPr>
          </a:p>
        </p:txBody>
      </p:sp>
      <p:sp>
        <p:nvSpPr>
          <p:cNvPr id="11" name="正方形/長方形 10"/>
          <p:cNvSpPr/>
          <p:nvPr/>
        </p:nvSpPr>
        <p:spPr>
          <a:xfrm>
            <a:off x="395536" y="332656"/>
            <a:ext cx="2662908" cy="523220"/>
          </a:xfrm>
          <a:prstGeom prst="rect">
            <a:avLst/>
          </a:prstGeom>
        </p:spPr>
        <p:txBody>
          <a:bodyPr wrap="none">
            <a:spAutoFit/>
          </a:bodyPr>
          <a:lstStyle/>
          <a:p>
            <a:r>
              <a:rPr lang="en-US" altLang="ja-JP" sz="2800" dirty="0" smtClean="0">
                <a:latin typeface="AR P丸ゴシック体E" pitchFamily="50" charset="-128"/>
                <a:ea typeface="AR P丸ゴシック体E" pitchFamily="50" charset="-128"/>
              </a:rPr>
              <a:t>2.</a:t>
            </a:r>
            <a:r>
              <a:rPr lang="ja-JP" altLang="en-US" sz="2800" dirty="0" smtClean="0">
                <a:latin typeface="AR P丸ゴシック体E" pitchFamily="50" charset="-128"/>
                <a:ea typeface="AR P丸ゴシック体E" pitchFamily="50" charset="-128"/>
              </a:rPr>
              <a:t>単身赴任経験</a:t>
            </a:r>
            <a:endParaRPr lang="ja-JP" altLang="en-US" sz="2800" dirty="0">
              <a:latin typeface="AR P丸ゴシック体E" pitchFamily="50" charset="-128"/>
              <a:ea typeface="AR P丸ゴシック体E" pitchFamily="50" charset="-128"/>
            </a:endParaRPr>
          </a:p>
        </p:txBody>
      </p:sp>
      <p:sp>
        <p:nvSpPr>
          <p:cNvPr id="12" name="テキスト ボックス 11"/>
          <p:cNvSpPr txBox="1"/>
          <p:nvPr/>
        </p:nvSpPr>
        <p:spPr>
          <a:xfrm>
            <a:off x="5508104" y="1268760"/>
            <a:ext cx="1584176" cy="369332"/>
          </a:xfrm>
          <a:prstGeom prst="rect">
            <a:avLst/>
          </a:prstGeom>
          <a:noFill/>
        </p:spPr>
        <p:txBody>
          <a:bodyPr wrap="square" rtlCol="0">
            <a:spAutoFit/>
          </a:bodyPr>
          <a:lstStyle/>
          <a:p>
            <a:r>
              <a:rPr kumimoji="1" lang="ja-JP" altLang="en-US" dirty="0" smtClean="0">
                <a:effectLst>
                  <a:outerShdw blurRad="38100" dist="38100" dir="2700000" algn="tl">
                    <a:srgbClr val="000000">
                      <a:alpha val="43137"/>
                    </a:srgbClr>
                  </a:outerShdw>
                </a:effectLst>
                <a:latin typeface="AR P丸ゴシック体E" pitchFamily="50" charset="-128"/>
                <a:ea typeface="AR P丸ゴシック体E" pitchFamily="50" charset="-128"/>
              </a:rPr>
              <a:t>単身赴任期間</a:t>
            </a:r>
            <a:endParaRPr kumimoji="1" lang="ja-JP" altLang="en-US" dirty="0">
              <a:effectLst>
                <a:outerShdw blurRad="38100" dist="38100" dir="2700000" algn="tl">
                  <a:srgbClr val="000000">
                    <a:alpha val="43137"/>
                  </a:srgbClr>
                </a:outerShdw>
              </a:effectLst>
              <a:latin typeface="AR P丸ゴシック体E" pitchFamily="50" charset="-128"/>
              <a:ea typeface="AR P丸ゴシック体E" pitchFamily="50" charset="-128"/>
            </a:endParaRPr>
          </a:p>
        </p:txBody>
      </p:sp>
      <p:graphicFrame>
        <p:nvGraphicFramePr>
          <p:cNvPr id="13" name="グラフ 12"/>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573665207"/>
              </p:ext>
            </p:extLst>
          </p:nvPr>
        </p:nvGraphicFramePr>
        <p:xfrm>
          <a:off x="611560" y="1248713"/>
          <a:ext cx="3349577" cy="257633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グラフ 13"/>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54510612"/>
              </p:ext>
            </p:extLst>
          </p:nvPr>
        </p:nvGraphicFramePr>
        <p:xfrm>
          <a:off x="595552" y="4021021"/>
          <a:ext cx="3349579" cy="257633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7000477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角丸四角形 2"/>
          <p:cNvSpPr/>
          <p:nvPr/>
        </p:nvSpPr>
        <p:spPr>
          <a:xfrm>
            <a:off x="251520" y="1052736"/>
            <a:ext cx="4104456" cy="5544616"/>
          </a:xfrm>
          <a:prstGeom prst="roundRect">
            <a:avLst>
              <a:gd name="adj" fmla="val 4436"/>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角丸四角形 3"/>
          <p:cNvSpPr/>
          <p:nvPr/>
        </p:nvSpPr>
        <p:spPr>
          <a:xfrm>
            <a:off x="251520" y="303039"/>
            <a:ext cx="4104456" cy="605681"/>
          </a:xfrm>
          <a:prstGeom prst="round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正方形/長方形 4"/>
          <p:cNvSpPr/>
          <p:nvPr/>
        </p:nvSpPr>
        <p:spPr>
          <a:xfrm>
            <a:off x="395536" y="332656"/>
            <a:ext cx="2481770" cy="461665"/>
          </a:xfrm>
          <a:prstGeom prst="rect">
            <a:avLst/>
          </a:prstGeom>
        </p:spPr>
        <p:txBody>
          <a:bodyPr wrap="none">
            <a:spAutoFit/>
          </a:bodyPr>
          <a:lstStyle/>
          <a:p>
            <a:r>
              <a:rPr lang="en-US" altLang="ja-JP" sz="2400" dirty="0" smtClean="0">
                <a:latin typeface="AR P丸ゴシック体E" pitchFamily="50" charset="-128"/>
                <a:ea typeface="AR P丸ゴシック体E" pitchFamily="50" charset="-128"/>
              </a:rPr>
              <a:t>3.</a:t>
            </a:r>
            <a:r>
              <a:rPr lang="ja-JP" altLang="en-US" sz="2400" dirty="0" smtClean="0">
                <a:latin typeface="AR P丸ゴシック体E" pitchFamily="50" charset="-128"/>
                <a:ea typeface="AR P丸ゴシック体E" pitchFamily="50" charset="-128"/>
              </a:rPr>
              <a:t>出産・育児休暇</a:t>
            </a:r>
            <a:endParaRPr lang="ja-JP" altLang="en-US" sz="2400" dirty="0">
              <a:latin typeface="AR P丸ゴシック体E" pitchFamily="50" charset="-128"/>
              <a:ea typeface="AR P丸ゴシック体E" pitchFamily="50" charset="-128"/>
            </a:endParaRPr>
          </a:p>
        </p:txBody>
      </p:sp>
      <p:sp>
        <p:nvSpPr>
          <p:cNvPr id="9" name="角丸四角形 8"/>
          <p:cNvSpPr/>
          <p:nvPr/>
        </p:nvSpPr>
        <p:spPr>
          <a:xfrm>
            <a:off x="4788024" y="1052736"/>
            <a:ext cx="4104456" cy="5544616"/>
          </a:xfrm>
          <a:prstGeom prst="roundRect">
            <a:avLst>
              <a:gd name="adj" fmla="val 4436"/>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角丸四角形 9"/>
          <p:cNvSpPr/>
          <p:nvPr/>
        </p:nvSpPr>
        <p:spPr>
          <a:xfrm>
            <a:off x="4788024" y="303039"/>
            <a:ext cx="4104456" cy="605681"/>
          </a:xfrm>
          <a:prstGeom prst="round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11" name="グラフ 10"/>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571394496"/>
              </p:ext>
            </p:extLst>
          </p:nvPr>
        </p:nvGraphicFramePr>
        <p:xfrm>
          <a:off x="4788024" y="1246739"/>
          <a:ext cx="3888432" cy="5156609"/>
        </p:xfrm>
        <a:graphic>
          <a:graphicData uri="http://schemas.openxmlformats.org/drawingml/2006/chart">
            <c:chart xmlns:c="http://schemas.openxmlformats.org/drawingml/2006/chart" xmlns:r="http://schemas.openxmlformats.org/officeDocument/2006/relationships" r:id="rId2"/>
          </a:graphicData>
        </a:graphic>
      </p:graphicFrame>
      <p:sp>
        <p:nvSpPr>
          <p:cNvPr id="12" name="正方形/長方形 11"/>
          <p:cNvSpPr/>
          <p:nvPr/>
        </p:nvSpPr>
        <p:spPr>
          <a:xfrm>
            <a:off x="5004048" y="375047"/>
            <a:ext cx="1710725" cy="461665"/>
          </a:xfrm>
          <a:prstGeom prst="rect">
            <a:avLst/>
          </a:prstGeom>
        </p:spPr>
        <p:txBody>
          <a:bodyPr wrap="none">
            <a:spAutoFit/>
          </a:bodyPr>
          <a:lstStyle/>
          <a:p>
            <a:r>
              <a:rPr lang="ja-JP" altLang="en-US" sz="2400" dirty="0" smtClean="0">
                <a:latin typeface="AR P丸ゴシック体E" pitchFamily="50" charset="-128"/>
                <a:ea typeface="AR P丸ゴシック体E" pitchFamily="50" charset="-128"/>
              </a:rPr>
              <a:t>４</a:t>
            </a:r>
            <a:r>
              <a:rPr lang="en-US" altLang="ja-JP" sz="2400" dirty="0" smtClean="0">
                <a:latin typeface="AR P丸ゴシック体E" pitchFamily="50" charset="-128"/>
                <a:ea typeface="AR P丸ゴシック体E" pitchFamily="50" charset="-128"/>
              </a:rPr>
              <a:t>.</a:t>
            </a:r>
            <a:r>
              <a:rPr lang="ja-JP" altLang="en-US" sz="2400" dirty="0" smtClean="0">
                <a:latin typeface="AR P丸ゴシック体E" pitchFamily="50" charset="-128"/>
                <a:ea typeface="AR P丸ゴシック体E" pitchFamily="50" charset="-128"/>
              </a:rPr>
              <a:t>子供の数</a:t>
            </a:r>
            <a:endParaRPr lang="ja-JP" altLang="en-US" sz="2400" dirty="0">
              <a:latin typeface="AR P丸ゴシック体E" pitchFamily="50" charset="-128"/>
              <a:ea typeface="AR P丸ゴシック体E" pitchFamily="50" charset="-128"/>
            </a:endParaRPr>
          </a:p>
        </p:txBody>
      </p:sp>
      <p:graphicFrame>
        <p:nvGraphicFramePr>
          <p:cNvPr id="13" name="グラフ 12"/>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610163547"/>
              </p:ext>
            </p:extLst>
          </p:nvPr>
        </p:nvGraphicFramePr>
        <p:xfrm>
          <a:off x="218468" y="1340768"/>
          <a:ext cx="4024193" cy="5184576"/>
        </p:xfrm>
        <a:graphic>
          <a:graphicData uri="http://schemas.openxmlformats.org/drawingml/2006/chart">
            <c:chart xmlns:c="http://schemas.openxmlformats.org/drawingml/2006/chart" xmlns:r="http://schemas.openxmlformats.org/officeDocument/2006/relationships" r:id="rId3"/>
          </a:graphicData>
        </a:graphic>
      </p:graphicFrame>
      <p:sp>
        <p:nvSpPr>
          <p:cNvPr id="14" name="テキスト ボックス 13"/>
          <p:cNvSpPr txBox="1"/>
          <p:nvPr/>
        </p:nvSpPr>
        <p:spPr>
          <a:xfrm rot="16200000">
            <a:off x="2735" y="3052167"/>
            <a:ext cx="697627" cy="200055"/>
          </a:xfrm>
          <a:prstGeom prst="rect">
            <a:avLst/>
          </a:prstGeom>
          <a:noFill/>
        </p:spPr>
        <p:txBody>
          <a:bodyPr wrap="none" rtlCol="0">
            <a:spAutoFit/>
          </a:bodyPr>
          <a:lstStyle/>
          <a:p>
            <a:r>
              <a:rPr kumimoji="1" lang="ja-JP" altLang="en-US" sz="2000" dirty="0" smtClean="0">
                <a:effectLst>
                  <a:outerShdw blurRad="38100" dist="38100" dir="2700000" algn="tl">
                    <a:srgbClr val="000000">
                      <a:alpha val="43137"/>
                    </a:srgbClr>
                  </a:outerShdw>
                </a:effectLst>
                <a:latin typeface="AR P丸ゴシック体E" pitchFamily="50" charset="-128"/>
                <a:ea typeface="AR P丸ゴシック体E" pitchFamily="50" charset="-128"/>
              </a:rPr>
              <a:t>件数</a:t>
            </a:r>
            <a:endParaRPr kumimoji="1" lang="ja-JP" altLang="en-US" sz="2000" dirty="0">
              <a:effectLst>
                <a:outerShdw blurRad="38100" dist="38100" dir="2700000" algn="tl">
                  <a:srgbClr val="000000">
                    <a:alpha val="43137"/>
                  </a:srgbClr>
                </a:outerShdw>
              </a:effectLst>
              <a:latin typeface="AR P丸ゴシック体E" pitchFamily="50" charset="-128"/>
              <a:ea typeface="AR P丸ゴシック体E" pitchFamily="50" charset="-128"/>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9704098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 name="角丸四角形 7"/>
          <p:cNvSpPr/>
          <p:nvPr/>
        </p:nvSpPr>
        <p:spPr>
          <a:xfrm>
            <a:off x="251520" y="1052736"/>
            <a:ext cx="8640960" cy="5544616"/>
          </a:xfrm>
          <a:prstGeom prst="roundRect">
            <a:avLst>
              <a:gd name="adj" fmla="val 4436"/>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角丸四角形 14"/>
          <p:cNvSpPr/>
          <p:nvPr/>
        </p:nvSpPr>
        <p:spPr>
          <a:xfrm>
            <a:off x="4894808" y="1196752"/>
            <a:ext cx="3816424" cy="2252668"/>
          </a:xfrm>
          <a:prstGeom prst="roundRect">
            <a:avLst>
              <a:gd name="adj" fmla="val 954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251520" y="303039"/>
            <a:ext cx="8640960" cy="605681"/>
          </a:xfrm>
          <a:prstGeom prst="round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10" name="グラフ 9"/>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872941027"/>
              </p:ext>
            </p:extLst>
          </p:nvPr>
        </p:nvGraphicFramePr>
        <p:xfrm>
          <a:off x="395536" y="1700808"/>
          <a:ext cx="4176464" cy="4536504"/>
        </p:xfrm>
        <a:graphic>
          <a:graphicData uri="http://schemas.openxmlformats.org/drawingml/2006/chart">
            <c:chart xmlns:c="http://schemas.openxmlformats.org/drawingml/2006/chart" xmlns:r="http://schemas.openxmlformats.org/officeDocument/2006/relationships" r:id="rId2"/>
          </a:graphicData>
        </a:graphic>
      </p:graphicFrame>
      <p:sp>
        <p:nvSpPr>
          <p:cNvPr id="11" name="正方形/長方形 10"/>
          <p:cNvSpPr/>
          <p:nvPr/>
        </p:nvSpPr>
        <p:spPr>
          <a:xfrm>
            <a:off x="395536" y="332656"/>
            <a:ext cx="2326278" cy="461665"/>
          </a:xfrm>
          <a:prstGeom prst="rect">
            <a:avLst/>
          </a:prstGeom>
        </p:spPr>
        <p:txBody>
          <a:bodyPr wrap="none">
            <a:spAutoFit/>
          </a:bodyPr>
          <a:lstStyle/>
          <a:p>
            <a:r>
              <a:rPr lang="en-US" altLang="ja-JP" sz="2400" dirty="0" smtClean="0">
                <a:latin typeface="AR P丸ゴシック体E" pitchFamily="50" charset="-128"/>
                <a:ea typeface="AR P丸ゴシック体E" pitchFamily="50" charset="-128"/>
              </a:rPr>
              <a:t>5.</a:t>
            </a:r>
            <a:r>
              <a:rPr lang="ja-JP" altLang="en-US" sz="2400" dirty="0" smtClean="0">
                <a:latin typeface="AR P丸ゴシック体E" pitchFamily="50" charset="-128"/>
                <a:ea typeface="AR P丸ゴシック体E" pitchFamily="50" charset="-128"/>
              </a:rPr>
              <a:t> 介護について</a:t>
            </a:r>
            <a:endParaRPr lang="en-US" altLang="ja-JP" sz="2400" dirty="0" smtClean="0">
              <a:latin typeface="AR P丸ゴシック体E" pitchFamily="50" charset="-128"/>
              <a:ea typeface="AR P丸ゴシック体E" pitchFamily="50" charset="-128"/>
            </a:endParaRPr>
          </a:p>
        </p:txBody>
      </p:sp>
      <p:graphicFrame>
        <p:nvGraphicFramePr>
          <p:cNvPr id="12" name="グラフ 11"/>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77501652"/>
              </p:ext>
            </p:extLst>
          </p:nvPr>
        </p:nvGraphicFramePr>
        <p:xfrm>
          <a:off x="5038824" y="1265025"/>
          <a:ext cx="3744416" cy="2172533"/>
        </p:xfrm>
        <a:graphic>
          <a:graphicData uri="http://schemas.openxmlformats.org/drawingml/2006/chart">
            <c:chart xmlns:c="http://schemas.openxmlformats.org/drawingml/2006/chart" xmlns:r="http://schemas.openxmlformats.org/officeDocument/2006/relationships" r:id="rId3"/>
          </a:graphicData>
        </a:graphic>
      </p:graphicFrame>
      <p:sp>
        <p:nvSpPr>
          <p:cNvPr id="13" name="テキスト ボックス 12"/>
          <p:cNvSpPr txBox="1"/>
          <p:nvPr/>
        </p:nvSpPr>
        <p:spPr>
          <a:xfrm>
            <a:off x="1558675" y="1243886"/>
            <a:ext cx="1972015" cy="400110"/>
          </a:xfrm>
          <a:prstGeom prst="rect">
            <a:avLst/>
          </a:prstGeom>
          <a:noFill/>
        </p:spPr>
        <p:txBody>
          <a:bodyPr wrap="none" rtlCol="0">
            <a:spAutoFit/>
          </a:bodyPr>
          <a:lstStyle/>
          <a:p>
            <a:r>
              <a:rPr kumimoji="1" lang="ja-JP" altLang="en-US" sz="2000" dirty="0" smtClean="0">
                <a:latin typeface="AR P丸ゴシック体E" pitchFamily="50" charset="-128"/>
                <a:ea typeface="AR P丸ゴシック体E" pitchFamily="50" charset="-128"/>
              </a:rPr>
              <a:t>要介護者の有無</a:t>
            </a:r>
            <a:endParaRPr kumimoji="1" lang="ja-JP" altLang="en-US" sz="2000" dirty="0">
              <a:latin typeface="AR P丸ゴシック体E" pitchFamily="50" charset="-128"/>
              <a:ea typeface="AR P丸ゴシック体E" pitchFamily="50" charset="-128"/>
            </a:endParaRPr>
          </a:p>
        </p:txBody>
      </p:sp>
      <p:sp>
        <p:nvSpPr>
          <p:cNvPr id="14" name="テキスト ボックス 13"/>
          <p:cNvSpPr txBox="1"/>
          <p:nvPr/>
        </p:nvSpPr>
        <p:spPr>
          <a:xfrm>
            <a:off x="5038824" y="1196752"/>
            <a:ext cx="646331" cy="369332"/>
          </a:xfrm>
          <a:prstGeom prst="rect">
            <a:avLst/>
          </a:prstGeom>
          <a:noFill/>
        </p:spPr>
        <p:txBody>
          <a:bodyPr wrap="none" rtlCol="0">
            <a:spAutoFit/>
          </a:bodyPr>
          <a:lstStyle/>
          <a:p>
            <a:r>
              <a:rPr kumimoji="1" lang="ja-JP" altLang="en-US" dirty="0" smtClean="0">
                <a:solidFill>
                  <a:schemeClr val="accent4">
                    <a:lumMod val="75000"/>
                  </a:schemeClr>
                </a:solidFill>
                <a:effectLst>
                  <a:outerShdw blurRad="38100" dist="38100" dir="2700000" algn="tl">
                    <a:srgbClr val="000000">
                      <a:alpha val="43137"/>
                    </a:srgbClr>
                  </a:outerShdw>
                </a:effectLst>
                <a:latin typeface="AR P丸ゴシック体E" pitchFamily="50" charset="-128"/>
                <a:ea typeface="AR P丸ゴシック体E" pitchFamily="50" charset="-128"/>
              </a:rPr>
              <a:t>対応</a:t>
            </a:r>
            <a:endParaRPr kumimoji="1" lang="ja-JP" altLang="en-US" dirty="0">
              <a:solidFill>
                <a:schemeClr val="accent4">
                  <a:lumMod val="75000"/>
                </a:schemeClr>
              </a:solidFill>
              <a:effectLst>
                <a:outerShdw blurRad="38100" dist="38100" dir="2700000" algn="tl">
                  <a:srgbClr val="000000">
                    <a:alpha val="43137"/>
                  </a:srgbClr>
                </a:outerShdw>
              </a:effectLst>
              <a:latin typeface="AR P丸ゴシック体E" pitchFamily="50" charset="-128"/>
              <a:ea typeface="AR P丸ゴシック体E" pitchFamily="50" charset="-128"/>
            </a:endParaRPr>
          </a:p>
        </p:txBody>
      </p:sp>
      <p:sp>
        <p:nvSpPr>
          <p:cNvPr id="19" name="角丸四角形 18"/>
          <p:cNvSpPr/>
          <p:nvPr/>
        </p:nvSpPr>
        <p:spPr>
          <a:xfrm>
            <a:off x="4878412" y="3631204"/>
            <a:ext cx="3816424" cy="2678116"/>
          </a:xfrm>
          <a:prstGeom prst="roundRect">
            <a:avLst>
              <a:gd name="adj" fmla="val 954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0" name="グラフ 19"/>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487280831"/>
              </p:ext>
            </p:extLst>
          </p:nvPr>
        </p:nvGraphicFramePr>
        <p:xfrm>
          <a:off x="4716016" y="4005064"/>
          <a:ext cx="4536504" cy="2304256"/>
        </p:xfrm>
        <a:graphic>
          <a:graphicData uri="http://schemas.openxmlformats.org/drawingml/2006/chart">
            <c:chart xmlns:c="http://schemas.openxmlformats.org/drawingml/2006/chart" xmlns:r="http://schemas.openxmlformats.org/officeDocument/2006/relationships" r:id="rId4"/>
          </a:graphicData>
        </a:graphic>
      </p:graphicFrame>
      <p:sp>
        <p:nvSpPr>
          <p:cNvPr id="21" name="正方形/長方形 20"/>
          <p:cNvSpPr/>
          <p:nvPr/>
        </p:nvSpPr>
        <p:spPr>
          <a:xfrm>
            <a:off x="5030092" y="3707740"/>
            <a:ext cx="3185487" cy="369332"/>
          </a:xfrm>
          <a:prstGeom prst="rect">
            <a:avLst/>
          </a:prstGeom>
        </p:spPr>
        <p:txBody>
          <a:bodyPr wrap="none">
            <a:spAutoFit/>
          </a:bodyPr>
          <a:lstStyle/>
          <a:p>
            <a:r>
              <a:rPr lang="ja-JP" altLang="en-US" dirty="0" smtClean="0">
                <a:solidFill>
                  <a:schemeClr val="accent4">
                    <a:lumMod val="75000"/>
                  </a:schemeClr>
                </a:solidFill>
                <a:effectLst>
                  <a:outerShdw blurRad="38100" dist="38100" dir="2700000" algn="tl">
                    <a:srgbClr val="000000">
                      <a:alpha val="43137"/>
                    </a:srgbClr>
                  </a:outerShdw>
                </a:effectLst>
                <a:latin typeface="AR P丸ゴシック体E" pitchFamily="50" charset="-128"/>
                <a:ea typeface="AR P丸ゴシック体E" pitchFamily="50" charset="-128"/>
              </a:rPr>
              <a:t>短時間労働や介護休暇の利用</a:t>
            </a:r>
            <a:endParaRPr lang="ja-JP" altLang="en-US" dirty="0">
              <a:solidFill>
                <a:schemeClr val="accent4">
                  <a:lumMod val="75000"/>
                </a:schemeClr>
              </a:solidFill>
              <a:effectLst>
                <a:outerShdw blurRad="38100" dist="38100" dir="2700000" algn="tl">
                  <a:srgbClr val="000000">
                    <a:alpha val="43137"/>
                  </a:srgbClr>
                </a:outerShdw>
              </a:effectLst>
              <a:latin typeface="AR P丸ゴシック体E" pitchFamily="50" charset="-128"/>
              <a:ea typeface="AR P丸ゴシック体E" pitchFamily="50" charset="-128"/>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452752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角丸四角形 5"/>
          <p:cNvSpPr/>
          <p:nvPr/>
        </p:nvSpPr>
        <p:spPr>
          <a:xfrm>
            <a:off x="251520" y="1052736"/>
            <a:ext cx="8640960" cy="5544616"/>
          </a:xfrm>
          <a:prstGeom prst="roundRect">
            <a:avLst>
              <a:gd name="adj" fmla="val 4436"/>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角丸四角形 6"/>
          <p:cNvSpPr/>
          <p:nvPr/>
        </p:nvSpPr>
        <p:spPr>
          <a:xfrm>
            <a:off x="251520" y="303039"/>
            <a:ext cx="8640960" cy="605681"/>
          </a:xfrm>
          <a:prstGeom prst="round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正方形/長方形 7"/>
          <p:cNvSpPr/>
          <p:nvPr/>
        </p:nvSpPr>
        <p:spPr>
          <a:xfrm>
            <a:off x="395536" y="332656"/>
            <a:ext cx="3926075" cy="523220"/>
          </a:xfrm>
          <a:prstGeom prst="rect">
            <a:avLst/>
          </a:prstGeom>
        </p:spPr>
        <p:txBody>
          <a:bodyPr wrap="none">
            <a:spAutoFit/>
          </a:bodyPr>
          <a:lstStyle/>
          <a:p>
            <a:r>
              <a:rPr lang="en-US" altLang="ja-JP" sz="2800" dirty="0" smtClean="0">
                <a:latin typeface="AR P丸ゴシック体E" pitchFamily="50" charset="-128"/>
                <a:ea typeface="AR P丸ゴシック体E" pitchFamily="50" charset="-128"/>
              </a:rPr>
              <a:t>6.</a:t>
            </a:r>
            <a:r>
              <a:rPr lang="ja-JP" altLang="en-US" sz="2800" dirty="0" smtClean="0">
                <a:latin typeface="AR P丸ゴシック体E" pitchFamily="50" charset="-128"/>
                <a:ea typeface="AR P丸ゴシック体E" pitchFamily="50" charset="-128"/>
              </a:rPr>
              <a:t> ワークライフバランス</a:t>
            </a:r>
            <a:endParaRPr lang="en-US" altLang="ja-JP" sz="2800" dirty="0" smtClean="0">
              <a:latin typeface="AR P丸ゴシック体E" pitchFamily="50" charset="-128"/>
              <a:ea typeface="AR P丸ゴシック体E" pitchFamily="50" charset="-128"/>
            </a:endParaRPr>
          </a:p>
        </p:txBody>
      </p:sp>
      <p:graphicFrame>
        <p:nvGraphicFramePr>
          <p:cNvPr id="9" name="グラフ 8"/>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529003256"/>
              </p:ext>
            </p:extLst>
          </p:nvPr>
        </p:nvGraphicFramePr>
        <p:xfrm>
          <a:off x="266999" y="1181412"/>
          <a:ext cx="4061012" cy="5287264"/>
        </p:xfrm>
        <a:graphic>
          <a:graphicData uri="http://schemas.openxmlformats.org/drawingml/2006/chart">
            <c:chart xmlns:c="http://schemas.openxmlformats.org/drawingml/2006/chart" xmlns:r="http://schemas.openxmlformats.org/officeDocument/2006/relationships" r:id="rId2"/>
          </a:graphicData>
        </a:graphic>
      </p:graphicFrame>
      <p:sp>
        <p:nvSpPr>
          <p:cNvPr id="10" name="テキスト ボックス 9"/>
          <p:cNvSpPr txBox="1"/>
          <p:nvPr/>
        </p:nvSpPr>
        <p:spPr>
          <a:xfrm>
            <a:off x="1519865" y="1124744"/>
            <a:ext cx="1972015" cy="400110"/>
          </a:xfrm>
          <a:prstGeom prst="rect">
            <a:avLst/>
          </a:prstGeom>
          <a:noFill/>
        </p:spPr>
        <p:txBody>
          <a:bodyPr wrap="none" rtlCol="0">
            <a:spAutoFit/>
          </a:bodyPr>
          <a:lstStyle/>
          <a:p>
            <a:r>
              <a:rPr kumimoji="1" lang="ja-JP" altLang="en-US" sz="2000" dirty="0" smtClean="0">
                <a:solidFill>
                  <a:schemeClr val="accent4">
                    <a:lumMod val="75000"/>
                  </a:schemeClr>
                </a:solidFill>
                <a:effectLst>
                  <a:outerShdw blurRad="38100" dist="38100" dir="2700000" algn="tl">
                    <a:srgbClr val="000000">
                      <a:alpha val="43137"/>
                    </a:srgbClr>
                  </a:outerShdw>
                </a:effectLst>
                <a:latin typeface="AR P丸ゴシック体E" pitchFamily="50" charset="-128"/>
                <a:ea typeface="AR P丸ゴシック体E" pitchFamily="50" charset="-128"/>
              </a:rPr>
              <a:t>平日の仕事時間</a:t>
            </a:r>
            <a:endParaRPr kumimoji="1" lang="ja-JP" altLang="en-US" sz="2000" dirty="0">
              <a:solidFill>
                <a:schemeClr val="accent4">
                  <a:lumMod val="75000"/>
                </a:schemeClr>
              </a:solidFill>
              <a:effectLst>
                <a:outerShdw blurRad="38100" dist="38100" dir="2700000" algn="tl">
                  <a:srgbClr val="000000">
                    <a:alpha val="43137"/>
                  </a:srgbClr>
                </a:outerShdw>
              </a:effectLst>
              <a:latin typeface="AR P丸ゴシック体E" pitchFamily="50" charset="-128"/>
              <a:ea typeface="AR P丸ゴシック体E" pitchFamily="50" charset="-128"/>
            </a:endParaRPr>
          </a:p>
        </p:txBody>
      </p:sp>
      <p:sp>
        <p:nvSpPr>
          <p:cNvPr id="12" name="テキスト ボックス 11"/>
          <p:cNvSpPr txBox="1"/>
          <p:nvPr/>
        </p:nvSpPr>
        <p:spPr>
          <a:xfrm>
            <a:off x="5807208" y="1124744"/>
            <a:ext cx="2209259" cy="400110"/>
          </a:xfrm>
          <a:prstGeom prst="rect">
            <a:avLst/>
          </a:prstGeom>
          <a:noFill/>
        </p:spPr>
        <p:txBody>
          <a:bodyPr wrap="none" rtlCol="0">
            <a:spAutoFit/>
          </a:bodyPr>
          <a:lstStyle/>
          <a:p>
            <a:r>
              <a:rPr kumimoji="1" lang="ja-JP" altLang="en-US" sz="2000" dirty="0" smtClean="0">
                <a:solidFill>
                  <a:schemeClr val="accent4">
                    <a:lumMod val="75000"/>
                  </a:schemeClr>
                </a:solidFill>
                <a:effectLst>
                  <a:outerShdw blurRad="38100" dist="38100" dir="2700000" algn="tl">
                    <a:srgbClr val="000000">
                      <a:alpha val="43137"/>
                    </a:srgbClr>
                  </a:outerShdw>
                </a:effectLst>
                <a:latin typeface="AR P丸ゴシック体E" pitchFamily="50" charset="-128"/>
                <a:ea typeface="AR P丸ゴシック体E" pitchFamily="50" charset="-128"/>
              </a:rPr>
              <a:t>家事に費やす時間</a:t>
            </a:r>
            <a:endParaRPr kumimoji="1" lang="ja-JP" altLang="en-US" sz="2000" dirty="0">
              <a:solidFill>
                <a:schemeClr val="accent4">
                  <a:lumMod val="75000"/>
                </a:schemeClr>
              </a:solidFill>
              <a:effectLst>
                <a:outerShdw blurRad="38100" dist="38100" dir="2700000" algn="tl">
                  <a:srgbClr val="000000">
                    <a:alpha val="43137"/>
                  </a:srgbClr>
                </a:outerShdw>
              </a:effectLst>
              <a:latin typeface="AR P丸ゴシック体E" pitchFamily="50" charset="-128"/>
              <a:ea typeface="AR P丸ゴシック体E" pitchFamily="50" charset="-128"/>
            </a:endParaRPr>
          </a:p>
        </p:txBody>
      </p:sp>
      <p:graphicFrame>
        <p:nvGraphicFramePr>
          <p:cNvPr id="13" name="グラフ 12"/>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577254825"/>
              </p:ext>
            </p:extLst>
          </p:nvPr>
        </p:nvGraphicFramePr>
        <p:xfrm>
          <a:off x="4860032" y="1495992"/>
          <a:ext cx="3760464" cy="2329052"/>
        </p:xfrm>
        <a:graphic>
          <a:graphicData uri="http://schemas.openxmlformats.org/drawingml/2006/chart">
            <c:chart xmlns:c="http://schemas.openxmlformats.org/drawingml/2006/chart" xmlns:r="http://schemas.openxmlformats.org/officeDocument/2006/relationships" r:id="rId3"/>
          </a:graphicData>
        </a:graphic>
      </p:graphicFrame>
      <p:sp>
        <p:nvSpPr>
          <p:cNvPr id="14" name="テキスト ボックス 13"/>
          <p:cNvSpPr txBox="1"/>
          <p:nvPr/>
        </p:nvSpPr>
        <p:spPr>
          <a:xfrm rot="16200000">
            <a:off x="-69273" y="3052167"/>
            <a:ext cx="697627" cy="200055"/>
          </a:xfrm>
          <a:prstGeom prst="rect">
            <a:avLst/>
          </a:prstGeom>
          <a:noFill/>
        </p:spPr>
        <p:txBody>
          <a:bodyPr wrap="none" rtlCol="0">
            <a:spAutoFit/>
          </a:bodyPr>
          <a:lstStyle/>
          <a:p>
            <a:r>
              <a:rPr kumimoji="1" lang="ja-JP" altLang="en-US" sz="2000" dirty="0" smtClean="0">
                <a:effectLst>
                  <a:outerShdw blurRad="38100" dist="38100" dir="2700000" algn="tl">
                    <a:srgbClr val="000000">
                      <a:alpha val="43137"/>
                    </a:srgbClr>
                  </a:outerShdw>
                </a:effectLst>
                <a:latin typeface="AR P丸ゴシック体E" pitchFamily="50" charset="-128"/>
                <a:ea typeface="AR P丸ゴシック体E" pitchFamily="50" charset="-128"/>
              </a:rPr>
              <a:t>件数</a:t>
            </a:r>
            <a:endParaRPr kumimoji="1" lang="ja-JP" altLang="en-US" sz="2000" dirty="0">
              <a:effectLst>
                <a:outerShdw blurRad="38100" dist="38100" dir="2700000" algn="tl">
                  <a:srgbClr val="000000">
                    <a:alpha val="43137"/>
                  </a:srgbClr>
                </a:outerShdw>
              </a:effectLst>
              <a:latin typeface="AR P丸ゴシック体E" pitchFamily="50" charset="-128"/>
              <a:ea typeface="AR P丸ゴシック体E" pitchFamily="50" charset="-128"/>
            </a:endParaRPr>
          </a:p>
        </p:txBody>
      </p:sp>
      <p:sp>
        <p:nvSpPr>
          <p:cNvPr id="15" name="テキスト ボックス 14"/>
          <p:cNvSpPr txBox="1"/>
          <p:nvPr/>
        </p:nvSpPr>
        <p:spPr>
          <a:xfrm rot="16200000">
            <a:off x="4423243" y="2442380"/>
            <a:ext cx="697627" cy="400110"/>
          </a:xfrm>
          <a:prstGeom prst="rect">
            <a:avLst/>
          </a:prstGeom>
          <a:noFill/>
        </p:spPr>
        <p:txBody>
          <a:bodyPr wrap="none" rtlCol="0">
            <a:spAutoFit/>
          </a:bodyPr>
          <a:lstStyle/>
          <a:p>
            <a:r>
              <a:rPr kumimoji="1" lang="ja-JP" altLang="en-US" sz="2000" dirty="0" smtClean="0">
                <a:effectLst>
                  <a:outerShdw blurRad="38100" dist="38100" dir="2700000" algn="tl">
                    <a:srgbClr val="000000">
                      <a:alpha val="43137"/>
                    </a:srgbClr>
                  </a:outerShdw>
                </a:effectLst>
                <a:latin typeface="AR P丸ゴシック体E" pitchFamily="50" charset="-128"/>
                <a:ea typeface="AR P丸ゴシック体E" pitchFamily="50" charset="-128"/>
              </a:rPr>
              <a:t>時間</a:t>
            </a:r>
            <a:endParaRPr kumimoji="1" lang="ja-JP" altLang="en-US" sz="2000" dirty="0">
              <a:effectLst>
                <a:outerShdw blurRad="38100" dist="38100" dir="2700000" algn="tl">
                  <a:srgbClr val="000000">
                    <a:alpha val="43137"/>
                  </a:srgbClr>
                </a:outerShdw>
              </a:effectLst>
              <a:latin typeface="AR P丸ゴシック体E" pitchFamily="50" charset="-128"/>
              <a:ea typeface="AR P丸ゴシック体E" pitchFamily="50" charset="-128"/>
            </a:endParaRPr>
          </a:p>
        </p:txBody>
      </p:sp>
      <p:graphicFrame>
        <p:nvGraphicFramePr>
          <p:cNvPr id="16" name="グラフ 15"/>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971025950"/>
              </p:ext>
            </p:extLst>
          </p:nvPr>
        </p:nvGraphicFramePr>
        <p:xfrm>
          <a:off x="4932040" y="3825044"/>
          <a:ext cx="3846645" cy="2700300"/>
        </p:xfrm>
        <a:graphic>
          <a:graphicData uri="http://schemas.openxmlformats.org/drawingml/2006/chart">
            <c:chart xmlns:c="http://schemas.openxmlformats.org/drawingml/2006/chart" xmlns:r="http://schemas.openxmlformats.org/officeDocument/2006/relationships" r:id="rId4"/>
          </a:graphicData>
        </a:graphic>
      </p:graphicFrame>
      <p:sp>
        <p:nvSpPr>
          <p:cNvPr id="17" name="テキスト ボックス 16"/>
          <p:cNvSpPr txBox="1"/>
          <p:nvPr/>
        </p:nvSpPr>
        <p:spPr>
          <a:xfrm rot="16200000">
            <a:off x="4423244" y="4585870"/>
            <a:ext cx="697627" cy="400110"/>
          </a:xfrm>
          <a:prstGeom prst="rect">
            <a:avLst/>
          </a:prstGeom>
          <a:noFill/>
        </p:spPr>
        <p:txBody>
          <a:bodyPr wrap="none" rtlCol="0">
            <a:spAutoFit/>
          </a:bodyPr>
          <a:lstStyle/>
          <a:p>
            <a:r>
              <a:rPr kumimoji="1" lang="ja-JP" altLang="en-US" sz="2000" dirty="0" smtClean="0">
                <a:effectLst>
                  <a:outerShdw blurRad="38100" dist="38100" dir="2700000" algn="tl">
                    <a:srgbClr val="000000">
                      <a:alpha val="43137"/>
                    </a:srgbClr>
                  </a:outerShdw>
                </a:effectLst>
                <a:latin typeface="AR P丸ゴシック体E" pitchFamily="50" charset="-128"/>
                <a:ea typeface="AR P丸ゴシック体E" pitchFamily="50" charset="-128"/>
              </a:rPr>
              <a:t>時間</a:t>
            </a:r>
            <a:endParaRPr kumimoji="1" lang="ja-JP" altLang="en-US" sz="2000" dirty="0">
              <a:effectLst>
                <a:outerShdw blurRad="38100" dist="38100" dir="2700000" algn="tl">
                  <a:srgbClr val="000000">
                    <a:alpha val="43137"/>
                  </a:srgbClr>
                </a:outerShdw>
              </a:effectLst>
              <a:latin typeface="AR P丸ゴシック体E" pitchFamily="50" charset="-128"/>
              <a:ea typeface="AR P丸ゴシック体E" pitchFamily="50" charset="-128"/>
            </a:endParaRPr>
          </a:p>
        </p:txBody>
      </p:sp>
      <p:sp>
        <p:nvSpPr>
          <p:cNvPr id="18" name="テキスト ボックス 17"/>
          <p:cNvSpPr txBox="1"/>
          <p:nvPr/>
        </p:nvSpPr>
        <p:spPr>
          <a:xfrm>
            <a:off x="5487491" y="1700808"/>
            <a:ext cx="646331" cy="369332"/>
          </a:xfrm>
          <a:prstGeom prst="rect">
            <a:avLst/>
          </a:prstGeom>
          <a:solidFill>
            <a:schemeClr val="accent4">
              <a:lumMod val="20000"/>
              <a:lumOff val="80000"/>
            </a:schemeClr>
          </a:solidFill>
        </p:spPr>
        <p:txBody>
          <a:bodyPr wrap="none" rtlCol="0">
            <a:spAutoFit/>
          </a:bodyPr>
          <a:lstStyle/>
          <a:p>
            <a:r>
              <a:rPr kumimoji="1" lang="ja-JP" altLang="en-US" dirty="0" smtClean="0">
                <a:solidFill>
                  <a:schemeClr val="accent4">
                    <a:lumMod val="75000"/>
                  </a:schemeClr>
                </a:solidFill>
                <a:effectLst>
                  <a:outerShdw blurRad="38100" dist="38100" dir="2700000" algn="tl">
                    <a:srgbClr val="000000">
                      <a:alpha val="43137"/>
                    </a:srgbClr>
                  </a:outerShdw>
                </a:effectLst>
                <a:latin typeface="AR P丸ゴシック体E" pitchFamily="50" charset="-128"/>
                <a:ea typeface="AR P丸ゴシック体E" pitchFamily="50" charset="-128"/>
              </a:rPr>
              <a:t>平日</a:t>
            </a:r>
            <a:endParaRPr kumimoji="1" lang="ja-JP" altLang="en-US" dirty="0">
              <a:solidFill>
                <a:schemeClr val="accent4">
                  <a:lumMod val="75000"/>
                </a:schemeClr>
              </a:solidFill>
              <a:effectLst>
                <a:outerShdw blurRad="38100" dist="38100" dir="2700000" algn="tl">
                  <a:srgbClr val="000000">
                    <a:alpha val="43137"/>
                  </a:srgbClr>
                </a:outerShdw>
              </a:effectLst>
              <a:latin typeface="AR P丸ゴシック体E" pitchFamily="50" charset="-128"/>
              <a:ea typeface="AR P丸ゴシック体E" pitchFamily="50" charset="-128"/>
            </a:endParaRPr>
          </a:p>
        </p:txBody>
      </p:sp>
      <p:sp>
        <p:nvSpPr>
          <p:cNvPr id="20" name="テキスト ボックス 19"/>
          <p:cNvSpPr txBox="1"/>
          <p:nvPr/>
        </p:nvSpPr>
        <p:spPr>
          <a:xfrm>
            <a:off x="5487491" y="4042419"/>
            <a:ext cx="646331" cy="369332"/>
          </a:xfrm>
          <a:prstGeom prst="rect">
            <a:avLst/>
          </a:prstGeom>
          <a:solidFill>
            <a:schemeClr val="accent4">
              <a:lumMod val="20000"/>
              <a:lumOff val="80000"/>
            </a:schemeClr>
          </a:solidFill>
        </p:spPr>
        <p:txBody>
          <a:bodyPr wrap="none" rtlCol="0">
            <a:spAutoFit/>
          </a:bodyPr>
          <a:lstStyle/>
          <a:p>
            <a:r>
              <a:rPr kumimoji="1" lang="ja-JP" altLang="en-US" dirty="0" smtClean="0">
                <a:solidFill>
                  <a:schemeClr val="accent4">
                    <a:lumMod val="75000"/>
                  </a:schemeClr>
                </a:solidFill>
                <a:effectLst>
                  <a:outerShdw blurRad="38100" dist="38100" dir="2700000" algn="tl">
                    <a:srgbClr val="000000">
                      <a:alpha val="43137"/>
                    </a:srgbClr>
                  </a:outerShdw>
                </a:effectLst>
                <a:latin typeface="AR P丸ゴシック体E" pitchFamily="50" charset="-128"/>
                <a:ea typeface="AR P丸ゴシック体E" pitchFamily="50" charset="-128"/>
              </a:rPr>
              <a:t>休日</a:t>
            </a:r>
            <a:endParaRPr kumimoji="1" lang="ja-JP" altLang="en-US" dirty="0">
              <a:solidFill>
                <a:schemeClr val="accent4">
                  <a:lumMod val="75000"/>
                </a:schemeClr>
              </a:solidFill>
              <a:effectLst>
                <a:outerShdw blurRad="38100" dist="38100" dir="2700000" algn="tl">
                  <a:srgbClr val="000000">
                    <a:alpha val="43137"/>
                  </a:srgbClr>
                </a:outerShdw>
              </a:effectLst>
              <a:latin typeface="AR P丸ゴシック体E" pitchFamily="50" charset="-128"/>
              <a:ea typeface="AR P丸ゴシック体E" pitchFamily="50" charset="-128"/>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9514789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角丸四角形 5"/>
          <p:cNvSpPr/>
          <p:nvPr/>
        </p:nvSpPr>
        <p:spPr>
          <a:xfrm>
            <a:off x="899592" y="2780928"/>
            <a:ext cx="7272808" cy="866750"/>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タイトル 1"/>
          <p:cNvSpPr>
            <a:spLocks noGrp="1"/>
          </p:cNvSpPr>
          <p:nvPr>
            <p:ph type="title"/>
          </p:nvPr>
        </p:nvSpPr>
        <p:spPr>
          <a:xfrm>
            <a:off x="457200" y="2564904"/>
            <a:ext cx="8229600" cy="1143000"/>
          </a:xfrm>
        </p:spPr>
        <p:txBody>
          <a:bodyPr/>
          <a:lstStyle/>
          <a:p>
            <a:r>
              <a:rPr kumimoji="1" lang="ja-JP" altLang="en-US" dirty="0" smtClean="0">
                <a:latin typeface="AR P丸ゴシック体E" pitchFamily="50" charset="-128"/>
                <a:ea typeface="AR P丸ゴシック体E" pitchFamily="50" charset="-128"/>
              </a:rPr>
              <a:t>男女参画に対する意識</a:t>
            </a:r>
            <a:endParaRPr kumimoji="1" lang="ja-JP" altLang="en-US" dirty="0">
              <a:latin typeface="AR P丸ゴシック体E" pitchFamily="50" charset="-128"/>
              <a:ea typeface="AR P丸ゴシック体E" pitchFamily="50" charset="-128"/>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9197676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 name="角丸四角形 18"/>
          <p:cNvSpPr/>
          <p:nvPr/>
        </p:nvSpPr>
        <p:spPr>
          <a:xfrm>
            <a:off x="191220" y="1052736"/>
            <a:ext cx="4320480" cy="5688632"/>
          </a:xfrm>
          <a:prstGeom prst="roundRect">
            <a:avLst>
              <a:gd name="adj" fmla="val 4436"/>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角丸四角形 19"/>
          <p:cNvSpPr/>
          <p:nvPr/>
        </p:nvSpPr>
        <p:spPr>
          <a:xfrm>
            <a:off x="191220" y="303039"/>
            <a:ext cx="4320480" cy="605681"/>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 name="正方形/長方形 20"/>
          <p:cNvSpPr/>
          <p:nvPr/>
        </p:nvSpPr>
        <p:spPr>
          <a:xfrm>
            <a:off x="335236" y="375047"/>
            <a:ext cx="3828292" cy="461665"/>
          </a:xfrm>
          <a:prstGeom prst="rect">
            <a:avLst/>
          </a:prstGeom>
        </p:spPr>
        <p:txBody>
          <a:bodyPr wrap="none">
            <a:spAutoFit/>
          </a:bodyPr>
          <a:lstStyle/>
          <a:p>
            <a:r>
              <a:rPr lang="en-US" altLang="ja-JP" sz="2400" dirty="0" smtClean="0">
                <a:latin typeface="AR P丸ゴシック体E" pitchFamily="50" charset="-128"/>
                <a:ea typeface="AR P丸ゴシック体E" pitchFamily="50" charset="-128"/>
              </a:rPr>
              <a:t>1.</a:t>
            </a:r>
            <a:r>
              <a:rPr lang="ja-JP" altLang="en-US" sz="2400" dirty="0" smtClean="0">
                <a:latin typeface="AR P丸ゴシック体E" pitchFamily="50" charset="-128"/>
                <a:ea typeface="AR P丸ゴシック体E" pitchFamily="50" charset="-128"/>
              </a:rPr>
              <a:t> 女</a:t>
            </a:r>
            <a:r>
              <a:rPr lang="ja-JP" altLang="en-US" sz="2400" dirty="0">
                <a:latin typeface="AR P丸ゴシック体E" pitchFamily="50" charset="-128"/>
                <a:ea typeface="AR P丸ゴシック体E" pitchFamily="50" charset="-128"/>
              </a:rPr>
              <a:t>性研究者</a:t>
            </a:r>
            <a:r>
              <a:rPr lang="ja-JP" altLang="en-US" sz="2400" dirty="0" smtClean="0">
                <a:latin typeface="AR P丸ゴシック体E" pitchFamily="50" charset="-128"/>
                <a:ea typeface="AR P丸ゴシック体E" pitchFamily="50" charset="-128"/>
              </a:rPr>
              <a:t>の数について</a:t>
            </a:r>
            <a:endParaRPr lang="en-US" altLang="ja-JP" sz="2400" dirty="0" smtClean="0">
              <a:latin typeface="AR P丸ゴシック体E" pitchFamily="50" charset="-128"/>
              <a:ea typeface="AR P丸ゴシック体E" pitchFamily="50" charset="-128"/>
            </a:endParaRPr>
          </a:p>
        </p:txBody>
      </p:sp>
      <p:graphicFrame>
        <p:nvGraphicFramePr>
          <p:cNvPr id="22" name="グラフ 21"/>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209140150"/>
              </p:ext>
            </p:extLst>
          </p:nvPr>
        </p:nvGraphicFramePr>
        <p:xfrm>
          <a:off x="251514" y="4047329"/>
          <a:ext cx="2952334" cy="255002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3" name="グラフ 22"/>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230219029"/>
              </p:ext>
            </p:extLst>
          </p:nvPr>
        </p:nvGraphicFramePr>
        <p:xfrm>
          <a:off x="421239" y="1283680"/>
          <a:ext cx="3860442" cy="2541364"/>
        </p:xfrm>
        <a:graphic>
          <a:graphicData uri="http://schemas.openxmlformats.org/drawingml/2006/chart">
            <c:chart xmlns:c="http://schemas.openxmlformats.org/drawingml/2006/chart" xmlns:r="http://schemas.openxmlformats.org/officeDocument/2006/relationships" r:id="rId3"/>
          </a:graphicData>
        </a:graphic>
      </p:graphicFrame>
      <p:sp>
        <p:nvSpPr>
          <p:cNvPr id="24" name="テキスト ボックス 23"/>
          <p:cNvSpPr txBox="1"/>
          <p:nvPr/>
        </p:nvSpPr>
        <p:spPr>
          <a:xfrm>
            <a:off x="240302" y="1052736"/>
            <a:ext cx="800219" cy="461665"/>
          </a:xfrm>
          <a:prstGeom prst="rect">
            <a:avLst/>
          </a:prstGeom>
          <a:noFill/>
        </p:spPr>
        <p:txBody>
          <a:bodyPr wrap="none" rtlCol="0">
            <a:spAutoFit/>
          </a:bodyPr>
          <a:lstStyle/>
          <a:p>
            <a:r>
              <a:rPr kumimoji="1" lang="ja-JP" altLang="en-US" sz="2400" dirty="0" smtClean="0">
                <a:latin typeface="AR P丸ゴシック体E" pitchFamily="50" charset="-128"/>
                <a:ea typeface="AR P丸ゴシック体E" pitchFamily="50" charset="-128"/>
              </a:rPr>
              <a:t>男性</a:t>
            </a:r>
            <a:endParaRPr kumimoji="1" lang="ja-JP" altLang="en-US" sz="2400" dirty="0">
              <a:latin typeface="AR P丸ゴシック体E" pitchFamily="50" charset="-128"/>
              <a:ea typeface="AR P丸ゴシック体E" pitchFamily="50" charset="-128"/>
            </a:endParaRPr>
          </a:p>
        </p:txBody>
      </p:sp>
      <p:sp>
        <p:nvSpPr>
          <p:cNvPr id="25" name="テキスト ボックス 24"/>
          <p:cNvSpPr txBox="1"/>
          <p:nvPr/>
        </p:nvSpPr>
        <p:spPr>
          <a:xfrm>
            <a:off x="179512" y="3897052"/>
            <a:ext cx="800219" cy="461665"/>
          </a:xfrm>
          <a:prstGeom prst="rect">
            <a:avLst/>
          </a:prstGeom>
          <a:noFill/>
        </p:spPr>
        <p:txBody>
          <a:bodyPr wrap="none" rtlCol="0">
            <a:spAutoFit/>
          </a:bodyPr>
          <a:lstStyle/>
          <a:p>
            <a:r>
              <a:rPr kumimoji="1" lang="ja-JP" altLang="en-US" sz="2400" dirty="0" smtClean="0">
                <a:latin typeface="AR P丸ゴシック体E" pitchFamily="50" charset="-128"/>
                <a:ea typeface="AR P丸ゴシック体E" pitchFamily="50" charset="-128"/>
              </a:rPr>
              <a:t>女性</a:t>
            </a:r>
            <a:endParaRPr kumimoji="1" lang="ja-JP" altLang="en-US" sz="2400" dirty="0">
              <a:latin typeface="AR P丸ゴシック体E" pitchFamily="50" charset="-128"/>
              <a:ea typeface="AR P丸ゴシック体E" pitchFamily="50" charset="-128"/>
            </a:endParaRPr>
          </a:p>
        </p:txBody>
      </p:sp>
      <p:sp>
        <p:nvSpPr>
          <p:cNvPr id="26" name="角丸四角形 25"/>
          <p:cNvSpPr/>
          <p:nvPr/>
        </p:nvSpPr>
        <p:spPr>
          <a:xfrm>
            <a:off x="4655716" y="1052736"/>
            <a:ext cx="4320480" cy="5688632"/>
          </a:xfrm>
          <a:prstGeom prst="roundRect">
            <a:avLst>
              <a:gd name="adj" fmla="val 4436"/>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7" name="角丸四角形 26"/>
          <p:cNvSpPr/>
          <p:nvPr/>
        </p:nvSpPr>
        <p:spPr>
          <a:xfrm>
            <a:off x="4655716" y="303039"/>
            <a:ext cx="4320480" cy="605681"/>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8" name="正方形/長方形 27"/>
          <p:cNvSpPr/>
          <p:nvPr/>
        </p:nvSpPr>
        <p:spPr>
          <a:xfrm>
            <a:off x="4828082" y="332656"/>
            <a:ext cx="3547766" cy="461665"/>
          </a:xfrm>
          <a:prstGeom prst="rect">
            <a:avLst/>
          </a:prstGeom>
        </p:spPr>
        <p:txBody>
          <a:bodyPr wrap="none">
            <a:spAutoFit/>
          </a:bodyPr>
          <a:lstStyle/>
          <a:p>
            <a:r>
              <a:rPr lang="en-US" altLang="ja-JP" sz="2400" dirty="0" smtClean="0">
                <a:latin typeface="AR P丸ゴシック体E" pitchFamily="50" charset="-128"/>
                <a:ea typeface="AR P丸ゴシック体E" pitchFamily="50" charset="-128"/>
              </a:rPr>
              <a:t>2.</a:t>
            </a:r>
            <a:r>
              <a:rPr lang="ja-JP" altLang="en-US" sz="2400" dirty="0" smtClean="0">
                <a:latin typeface="AR P丸ゴシック体E" pitchFamily="50" charset="-128"/>
                <a:ea typeface="AR P丸ゴシック体E" pitchFamily="50" charset="-128"/>
              </a:rPr>
              <a:t> 男女の処遇差について</a:t>
            </a:r>
            <a:endParaRPr lang="en-US" altLang="ja-JP" sz="2400" dirty="0" smtClean="0">
              <a:latin typeface="AR P丸ゴシック体E" pitchFamily="50" charset="-128"/>
              <a:ea typeface="AR P丸ゴシック体E" pitchFamily="50" charset="-128"/>
            </a:endParaRPr>
          </a:p>
        </p:txBody>
      </p:sp>
      <p:graphicFrame>
        <p:nvGraphicFramePr>
          <p:cNvPr id="31" name="グラフ 30"/>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9761367"/>
              </p:ext>
            </p:extLst>
          </p:nvPr>
        </p:nvGraphicFramePr>
        <p:xfrm>
          <a:off x="4932040" y="1283568"/>
          <a:ext cx="4044157" cy="261348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2" name="グラフ 31"/>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839203691"/>
              </p:ext>
            </p:extLst>
          </p:nvPr>
        </p:nvGraphicFramePr>
        <p:xfrm>
          <a:off x="4355976" y="4094348"/>
          <a:ext cx="3637782" cy="2514105"/>
        </p:xfrm>
        <a:graphic>
          <a:graphicData uri="http://schemas.openxmlformats.org/drawingml/2006/chart">
            <c:chart xmlns:c="http://schemas.openxmlformats.org/drawingml/2006/chart" xmlns:r="http://schemas.openxmlformats.org/officeDocument/2006/relationships" r:id="rId5"/>
          </a:graphicData>
        </a:graphic>
      </p:graphicFrame>
      <p:sp>
        <p:nvSpPr>
          <p:cNvPr id="33" name="テキスト ボックス 32"/>
          <p:cNvSpPr txBox="1"/>
          <p:nvPr/>
        </p:nvSpPr>
        <p:spPr>
          <a:xfrm>
            <a:off x="4724627" y="1052736"/>
            <a:ext cx="800219" cy="461665"/>
          </a:xfrm>
          <a:prstGeom prst="rect">
            <a:avLst/>
          </a:prstGeom>
          <a:noFill/>
        </p:spPr>
        <p:txBody>
          <a:bodyPr wrap="none" rtlCol="0">
            <a:spAutoFit/>
          </a:bodyPr>
          <a:lstStyle/>
          <a:p>
            <a:r>
              <a:rPr kumimoji="1" lang="ja-JP" altLang="en-US" sz="2400" dirty="0" smtClean="0">
                <a:latin typeface="AR P丸ゴシック体E" pitchFamily="50" charset="-128"/>
                <a:ea typeface="AR P丸ゴシック体E" pitchFamily="50" charset="-128"/>
              </a:rPr>
              <a:t>男性</a:t>
            </a:r>
            <a:endParaRPr kumimoji="1" lang="ja-JP" altLang="en-US" sz="2400" dirty="0">
              <a:latin typeface="AR P丸ゴシック体E" pitchFamily="50" charset="-128"/>
              <a:ea typeface="AR P丸ゴシック体E" pitchFamily="50" charset="-128"/>
            </a:endParaRPr>
          </a:p>
        </p:txBody>
      </p:sp>
      <p:sp>
        <p:nvSpPr>
          <p:cNvPr id="34" name="テキスト ボックス 33"/>
          <p:cNvSpPr txBox="1"/>
          <p:nvPr/>
        </p:nvSpPr>
        <p:spPr>
          <a:xfrm>
            <a:off x="4663837" y="3910124"/>
            <a:ext cx="800219" cy="461665"/>
          </a:xfrm>
          <a:prstGeom prst="rect">
            <a:avLst/>
          </a:prstGeom>
          <a:noFill/>
        </p:spPr>
        <p:txBody>
          <a:bodyPr wrap="none" rtlCol="0">
            <a:spAutoFit/>
          </a:bodyPr>
          <a:lstStyle/>
          <a:p>
            <a:r>
              <a:rPr kumimoji="1" lang="ja-JP" altLang="en-US" sz="2400" dirty="0" smtClean="0">
                <a:latin typeface="AR P丸ゴシック体E" pitchFamily="50" charset="-128"/>
                <a:ea typeface="AR P丸ゴシック体E" pitchFamily="50" charset="-128"/>
              </a:rPr>
              <a:t>女性</a:t>
            </a:r>
            <a:endParaRPr kumimoji="1" lang="ja-JP" altLang="en-US" sz="2400" dirty="0">
              <a:latin typeface="AR P丸ゴシック体E" pitchFamily="50" charset="-128"/>
              <a:ea typeface="AR P丸ゴシック体E" pitchFamily="50" charset="-128"/>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918139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 name="角丸四角形 10"/>
          <p:cNvSpPr/>
          <p:nvPr/>
        </p:nvSpPr>
        <p:spPr>
          <a:xfrm>
            <a:off x="4733075" y="1052736"/>
            <a:ext cx="4176464" cy="5328592"/>
          </a:xfrm>
          <a:prstGeom prst="roundRect">
            <a:avLst>
              <a:gd name="adj" fmla="val 4436"/>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251520" y="1052736"/>
            <a:ext cx="4104456" cy="5328592"/>
          </a:xfrm>
          <a:prstGeom prst="roundRect">
            <a:avLst>
              <a:gd name="adj" fmla="val 4436"/>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251520" y="303039"/>
            <a:ext cx="4176464" cy="605681"/>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4733075" y="303039"/>
            <a:ext cx="4176464" cy="605681"/>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333690" y="303039"/>
            <a:ext cx="4124890" cy="562074"/>
          </a:xfrm>
        </p:spPr>
        <p:txBody>
          <a:bodyPr>
            <a:normAutofit/>
          </a:bodyPr>
          <a:lstStyle/>
          <a:p>
            <a:pPr algn="l"/>
            <a:r>
              <a:rPr lang="en-US" altLang="ja-JP" sz="2400" dirty="0" smtClean="0">
                <a:latin typeface="AR P丸ゴシック体E" pitchFamily="50" charset="-128"/>
                <a:ea typeface="AR P丸ゴシック体E" pitchFamily="50" charset="-128"/>
              </a:rPr>
              <a:t>1.</a:t>
            </a:r>
            <a:r>
              <a:rPr lang="ja-JP" altLang="en-US" sz="2400" dirty="0" smtClean="0">
                <a:latin typeface="AR P丸ゴシック体E" pitchFamily="50" charset="-128"/>
                <a:ea typeface="AR P丸ゴシック体E" pitchFamily="50" charset="-128"/>
              </a:rPr>
              <a:t>回答者の性別内訳</a:t>
            </a:r>
            <a:endParaRPr kumimoji="1" lang="ja-JP" altLang="en-US" sz="2400" dirty="0">
              <a:latin typeface="AR P丸ゴシック体E" pitchFamily="50" charset="-128"/>
              <a:ea typeface="AR P丸ゴシック体E" pitchFamily="50" charset="-128"/>
            </a:endParaRPr>
          </a:p>
        </p:txBody>
      </p:sp>
      <p:sp>
        <p:nvSpPr>
          <p:cNvPr id="5" name="正方形/長方形 4"/>
          <p:cNvSpPr/>
          <p:nvPr/>
        </p:nvSpPr>
        <p:spPr>
          <a:xfrm>
            <a:off x="4836078" y="375046"/>
            <a:ext cx="3025187" cy="461665"/>
          </a:xfrm>
          <a:prstGeom prst="rect">
            <a:avLst/>
          </a:prstGeom>
        </p:spPr>
        <p:txBody>
          <a:bodyPr wrap="none">
            <a:spAutoFit/>
          </a:bodyPr>
          <a:lstStyle/>
          <a:p>
            <a:r>
              <a:rPr lang="en-US" altLang="ja-JP" sz="2400" b="1" dirty="0" smtClean="0">
                <a:latin typeface="AR P丸ゴシック体E" pitchFamily="50" charset="-128"/>
                <a:ea typeface="AR P丸ゴシック体E" pitchFamily="50" charset="-128"/>
              </a:rPr>
              <a:t>2.</a:t>
            </a:r>
            <a:r>
              <a:rPr lang="ja-JP" altLang="en-US" sz="2400" b="1" dirty="0" smtClean="0">
                <a:latin typeface="AR P丸ゴシック体E" pitchFamily="50" charset="-128"/>
                <a:ea typeface="AR P丸ゴシック体E" pitchFamily="50" charset="-128"/>
              </a:rPr>
              <a:t>会員</a:t>
            </a:r>
            <a:r>
              <a:rPr lang="en-US" altLang="ja-JP" sz="2400" b="1" dirty="0" smtClean="0">
                <a:latin typeface="AR P丸ゴシック体E" pitchFamily="50" charset="-128"/>
                <a:ea typeface="AR P丸ゴシック体E" pitchFamily="50" charset="-128"/>
              </a:rPr>
              <a:t>/</a:t>
            </a:r>
            <a:r>
              <a:rPr lang="ja-JP" altLang="en-US" sz="2400" b="1" dirty="0" smtClean="0">
                <a:latin typeface="AR P丸ゴシック体E" pitchFamily="50" charset="-128"/>
                <a:ea typeface="AR P丸ゴシック体E" pitchFamily="50" charset="-128"/>
              </a:rPr>
              <a:t>非会員　内訳</a:t>
            </a:r>
            <a:endParaRPr lang="ja-JP" altLang="en-US" sz="2400" b="1" dirty="0">
              <a:latin typeface="AR P丸ゴシック体E" pitchFamily="50" charset="-128"/>
              <a:ea typeface="AR P丸ゴシック体E" pitchFamily="50" charset="-128"/>
            </a:endParaRPr>
          </a:p>
        </p:txBody>
      </p:sp>
      <p:graphicFrame>
        <p:nvGraphicFramePr>
          <p:cNvPr id="6" name="グラフ 5"/>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046661761"/>
              </p:ext>
            </p:extLst>
          </p:nvPr>
        </p:nvGraphicFramePr>
        <p:xfrm>
          <a:off x="4644008" y="1448780"/>
          <a:ext cx="4608512" cy="446449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グラフ 6"/>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336409844"/>
              </p:ext>
            </p:extLst>
          </p:nvPr>
        </p:nvGraphicFramePr>
        <p:xfrm>
          <a:off x="35496" y="1772816"/>
          <a:ext cx="4104456" cy="396044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8193486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 name="角丸四角形 12"/>
          <p:cNvSpPr/>
          <p:nvPr/>
        </p:nvSpPr>
        <p:spPr>
          <a:xfrm>
            <a:off x="4788024" y="1052736"/>
            <a:ext cx="4176464" cy="5544616"/>
          </a:xfrm>
          <a:prstGeom prst="roundRect">
            <a:avLst>
              <a:gd name="adj" fmla="val 4436"/>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角丸四角形 13"/>
          <p:cNvSpPr/>
          <p:nvPr/>
        </p:nvSpPr>
        <p:spPr>
          <a:xfrm>
            <a:off x="4788024" y="303039"/>
            <a:ext cx="4176464" cy="605681"/>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角丸四角形 3"/>
          <p:cNvSpPr/>
          <p:nvPr/>
        </p:nvSpPr>
        <p:spPr>
          <a:xfrm>
            <a:off x="251520" y="1052736"/>
            <a:ext cx="4176464" cy="5544616"/>
          </a:xfrm>
          <a:prstGeom prst="roundRect">
            <a:avLst>
              <a:gd name="adj" fmla="val 4436"/>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角丸四角形 4"/>
          <p:cNvSpPr/>
          <p:nvPr/>
        </p:nvSpPr>
        <p:spPr>
          <a:xfrm>
            <a:off x="251520" y="303039"/>
            <a:ext cx="4176464" cy="605681"/>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正方形/長方形 5"/>
          <p:cNvSpPr/>
          <p:nvPr/>
        </p:nvSpPr>
        <p:spPr>
          <a:xfrm>
            <a:off x="395536" y="332656"/>
            <a:ext cx="3839513" cy="523220"/>
          </a:xfrm>
          <a:prstGeom prst="rect">
            <a:avLst/>
          </a:prstGeom>
        </p:spPr>
        <p:txBody>
          <a:bodyPr wrap="none">
            <a:spAutoFit/>
          </a:bodyPr>
          <a:lstStyle/>
          <a:p>
            <a:r>
              <a:rPr lang="en-US" altLang="ja-JP" sz="2800" dirty="0" smtClean="0">
                <a:latin typeface="AR P丸ゴシック体E" pitchFamily="50" charset="-128"/>
                <a:ea typeface="AR P丸ゴシック体E" pitchFamily="50" charset="-128"/>
              </a:rPr>
              <a:t>3.</a:t>
            </a:r>
            <a:r>
              <a:rPr lang="ja-JP" altLang="en-US" sz="2800" dirty="0" smtClean="0">
                <a:latin typeface="AR P丸ゴシック体E" pitchFamily="50" charset="-128"/>
                <a:ea typeface="AR P丸ゴシック体E" pitchFamily="50" charset="-128"/>
              </a:rPr>
              <a:t> 男性優遇意識の内訳</a:t>
            </a:r>
            <a:endParaRPr lang="en-US" altLang="ja-JP" sz="2800" dirty="0" smtClean="0">
              <a:latin typeface="AR P丸ゴシック体E" pitchFamily="50" charset="-128"/>
              <a:ea typeface="AR P丸ゴシック体E" pitchFamily="50" charset="-128"/>
            </a:endParaRPr>
          </a:p>
        </p:txBody>
      </p:sp>
      <p:graphicFrame>
        <p:nvGraphicFramePr>
          <p:cNvPr id="11" name="グラフ 10"/>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730084074"/>
              </p:ext>
            </p:extLst>
          </p:nvPr>
        </p:nvGraphicFramePr>
        <p:xfrm>
          <a:off x="251520" y="1417076"/>
          <a:ext cx="4078141" cy="439646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グラフ 11"/>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639065205"/>
              </p:ext>
            </p:extLst>
          </p:nvPr>
        </p:nvGraphicFramePr>
        <p:xfrm>
          <a:off x="4788024" y="1412776"/>
          <a:ext cx="4078141" cy="4256748"/>
        </p:xfrm>
        <a:graphic>
          <a:graphicData uri="http://schemas.openxmlformats.org/drawingml/2006/chart">
            <c:chart xmlns:c="http://schemas.openxmlformats.org/drawingml/2006/chart" xmlns:r="http://schemas.openxmlformats.org/officeDocument/2006/relationships" r:id="rId3"/>
          </a:graphicData>
        </a:graphic>
      </p:graphicFrame>
      <p:sp>
        <p:nvSpPr>
          <p:cNvPr id="15" name="正方形/長方形 14"/>
          <p:cNvSpPr/>
          <p:nvPr/>
        </p:nvSpPr>
        <p:spPr>
          <a:xfrm>
            <a:off x="4956499" y="344269"/>
            <a:ext cx="3847528" cy="523220"/>
          </a:xfrm>
          <a:prstGeom prst="rect">
            <a:avLst/>
          </a:prstGeom>
        </p:spPr>
        <p:txBody>
          <a:bodyPr wrap="none">
            <a:spAutoFit/>
          </a:bodyPr>
          <a:lstStyle/>
          <a:p>
            <a:r>
              <a:rPr lang="en-US" altLang="ja-JP" sz="2800" dirty="0" smtClean="0">
                <a:latin typeface="AR P丸ゴシック体E" pitchFamily="50" charset="-128"/>
                <a:ea typeface="AR P丸ゴシック体E" pitchFamily="50" charset="-128"/>
              </a:rPr>
              <a:t>4.</a:t>
            </a:r>
            <a:r>
              <a:rPr lang="ja-JP" altLang="en-US" sz="2800" dirty="0" smtClean="0">
                <a:latin typeface="AR P丸ゴシック体E" pitchFamily="50" charset="-128"/>
                <a:ea typeface="AR P丸ゴシック体E" pitchFamily="50" charset="-128"/>
              </a:rPr>
              <a:t> 女性優遇意識の内訳</a:t>
            </a:r>
            <a:endParaRPr lang="en-US" altLang="ja-JP" sz="2800" dirty="0" smtClean="0">
              <a:latin typeface="AR P丸ゴシック体E" pitchFamily="50" charset="-128"/>
              <a:ea typeface="AR P丸ゴシック体E" pitchFamily="50" charset="-128"/>
            </a:endParaRPr>
          </a:p>
        </p:txBody>
      </p:sp>
      <p:sp>
        <p:nvSpPr>
          <p:cNvPr id="16" name="テキスト ボックス 15"/>
          <p:cNvSpPr txBox="1"/>
          <p:nvPr/>
        </p:nvSpPr>
        <p:spPr>
          <a:xfrm rot="16200000">
            <a:off x="2735" y="3162167"/>
            <a:ext cx="697627" cy="200055"/>
          </a:xfrm>
          <a:prstGeom prst="rect">
            <a:avLst/>
          </a:prstGeom>
          <a:noFill/>
        </p:spPr>
        <p:txBody>
          <a:bodyPr wrap="none" rtlCol="0">
            <a:spAutoFit/>
          </a:bodyPr>
          <a:lstStyle/>
          <a:p>
            <a:r>
              <a:rPr kumimoji="1" lang="ja-JP" altLang="en-US" sz="2000" dirty="0" smtClean="0">
                <a:effectLst>
                  <a:outerShdw blurRad="38100" dist="38100" dir="2700000" algn="tl">
                    <a:srgbClr val="000000">
                      <a:alpha val="43137"/>
                    </a:srgbClr>
                  </a:outerShdw>
                </a:effectLst>
                <a:latin typeface="AR P丸ゴシック体E" pitchFamily="50" charset="-128"/>
                <a:ea typeface="AR P丸ゴシック体E" pitchFamily="50" charset="-128"/>
              </a:rPr>
              <a:t>件数</a:t>
            </a:r>
            <a:endParaRPr kumimoji="1" lang="ja-JP" altLang="en-US" sz="2000" dirty="0">
              <a:effectLst>
                <a:outerShdw blurRad="38100" dist="38100" dir="2700000" algn="tl">
                  <a:srgbClr val="000000">
                    <a:alpha val="43137"/>
                  </a:srgbClr>
                </a:outerShdw>
              </a:effectLst>
              <a:latin typeface="AR P丸ゴシック体E" pitchFamily="50" charset="-128"/>
              <a:ea typeface="AR P丸ゴシック体E" pitchFamily="50" charset="-128"/>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3935624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 name="角丸四角形 7"/>
          <p:cNvSpPr/>
          <p:nvPr/>
        </p:nvSpPr>
        <p:spPr>
          <a:xfrm>
            <a:off x="251520" y="1052736"/>
            <a:ext cx="8568952" cy="5544616"/>
          </a:xfrm>
          <a:prstGeom prst="roundRect">
            <a:avLst>
              <a:gd name="adj" fmla="val 4436"/>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角丸四角形 8"/>
          <p:cNvSpPr/>
          <p:nvPr/>
        </p:nvSpPr>
        <p:spPr>
          <a:xfrm>
            <a:off x="251520" y="303039"/>
            <a:ext cx="8568952" cy="605681"/>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テキスト ボックス 9"/>
          <p:cNvSpPr txBox="1"/>
          <p:nvPr/>
        </p:nvSpPr>
        <p:spPr>
          <a:xfrm>
            <a:off x="395536" y="332656"/>
            <a:ext cx="5745484" cy="523220"/>
          </a:xfrm>
          <a:prstGeom prst="rect">
            <a:avLst/>
          </a:prstGeom>
          <a:noFill/>
        </p:spPr>
        <p:txBody>
          <a:bodyPr wrap="none" rtlCol="0">
            <a:spAutoFit/>
          </a:bodyPr>
          <a:lstStyle/>
          <a:p>
            <a:r>
              <a:rPr lang="en-US" altLang="ja-JP" sz="2800" dirty="0" smtClean="0">
                <a:latin typeface="AR P丸ゴシック体E" pitchFamily="50" charset="-128"/>
                <a:ea typeface="AR P丸ゴシック体E" pitchFamily="50" charset="-128"/>
              </a:rPr>
              <a:t>5.</a:t>
            </a:r>
            <a:r>
              <a:rPr lang="ja-JP" altLang="en-US" sz="2800" dirty="0" smtClean="0">
                <a:latin typeface="AR P丸ゴシック体E" pitchFamily="50" charset="-128"/>
                <a:ea typeface="AR P丸ゴシック体E" pitchFamily="50" charset="-128"/>
              </a:rPr>
              <a:t>女性</a:t>
            </a:r>
            <a:r>
              <a:rPr lang="ja-JP" altLang="en-US" sz="2800" dirty="0">
                <a:latin typeface="AR P丸ゴシック体E" pitchFamily="50" charset="-128"/>
                <a:ea typeface="AR P丸ゴシック体E" pitchFamily="50" charset="-128"/>
              </a:rPr>
              <a:t>研究者が少ない</a:t>
            </a:r>
            <a:r>
              <a:rPr lang="ja-JP" altLang="en-US" sz="2800" dirty="0" smtClean="0">
                <a:latin typeface="AR P丸ゴシック体E" pitchFamily="50" charset="-128"/>
                <a:ea typeface="AR P丸ゴシック体E" pitchFamily="50" charset="-128"/>
              </a:rPr>
              <a:t>理由について</a:t>
            </a:r>
            <a:endParaRPr kumimoji="1" lang="ja-JP" altLang="en-US" sz="2800" dirty="0">
              <a:latin typeface="AR P丸ゴシック体E" pitchFamily="50" charset="-128"/>
              <a:ea typeface="AR P丸ゴシック体E" pitchFamily="50" charset="-128"/>
            </a:endParaRPr>
          </a:p>
        </p:txBody>
      </p:sp>
      <p:graphicFrame>
        <p:nvGraphicFramePr>
          <p:cNvPr id="12" name="グラフ 11"/>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018950670"/>
              </p:ext>
            </p:extLst>
          </p:nvPr>
        </p:nvGraphicFramePr>
        <p:xfrm>
          <a:off x="611560" y="1118047"/>
          <a:ext cx="7848871" cy="5479305"/>
        </p:xfrm>
        <a:graphic>
          <a:graphicData uri="http://schemas.openxmlformats.org/drawingml/2006/chart">
            <c:chart xmlns:c="http://schemas.openxmlformats.org/drawingml/2006/chart" xmlns:r="http://schemas.openxmlformats.org/officeDocument/2006/relationships" r:id="rId2"/>
          </a:graphicData>
        </a:graphic>
      </p:graphicFrame>
      <p:sp>
        <p:nvSpPr>
          <p:cNvPr id="14" name="テキスト ボックス 13"/>
          <p:cNvSpPr txBox="1"/>
          <p:nvPr/>
        </p:nvSpPr>
        <p:spPr>
          <a:xfrm rot="16200000">
            <a:off x="-853743" y="2348881"/>
            <a:ext cx="2930610" cy="369332"/>
          </a:xfrm>
          <a:prstGeom prst="rect">
            <a:avLst/>
          </a:prstGeom>
          <a:noFill/>
        </p:spPr>
        <p:txBody>
          <a:bodyPr wrap="none" rtlCol="0">
            <a:spAutoFit/>
          </a:bodyPr>
          <a:lstStyle/>
          <a:p>
            <a:r>
              <a:rPr kumimoji="1" lang="ja-JP" altLang="en-US" dirty="0" smtClean="0">
                <a:latin typeface="AR P丸ゴシック体E" pitchFamily="50" charset="-128"/>
                <a:ea typeface="AR P丸ゴシック体E" pitchFamily="50" charset="-128"/>
              </a:rPr>
              <a:t>回答者数に対する割合（％）</a:t>
            </a:r>
            <a:endParaRPr kumimoji="1" lang="ja-JP" altLang="en-US" dirty="0">
              <a:latin typeface="AR P丸ゴシック体E" pitchFamily="50" charset="-128"/>
              <a:ea typeface="AR P丸ゴシック体E" pitchFamily="50" charset="-128"/>
            </a:endParaRPr>
          </a:p>
        </p:txBody>
      </p:sp>
      <p:sp>
        <p:nvSpPr>
          <p:cNvPr id="7" name="角丸四角形 19"/>
          <p:cNvSpPr/>
          <p:nvPr/>
        </p:nvSpPr>
        <p:spPr>
          <a:xfrm>
            <a:off x="4800600" y="1371600"/>
            <a:ext cx="2457400" cy="5105400"/>
          </a:xfrm>
          <a:prstGeom prst="roundRect">
            <a:avLst/>
          </a:prstGeom>
          <a:noFill/>
          <a:ln w="38100">
            <a:solidFill>
              <a:srgbClr val="7030A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effectLst>
                <a:outerShdw blurRad="38100" dist="38100" dir="2700000" algn="tl">
                  <a:srgbClr val="000000">
                    <a:alpha val="43137"/>
                  </a:srgbClr>
                </a:outerShdw>
              </a:effectLst>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5810469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コンテンツ プレースホルダー 2"/>
          <p:cNvSpPr>
            <a:spLocks noGrp="1"/>
          </p:cNvSpPr>
          <p:nvPr>
            <p:ph idx="1"/>
          </p:nvPr>
        </p:nvSpPr>
        <p:spPr>
          <a:xfrm>
            <a:off x="457200" y="1600200"/>
            <a:ext cx="8229600" cy="4525963"/>
          </a:xfrm>
        </p:spPr>
        <p:txBody>
          <a:bodyPr/>
          <a:lstStyle/>
          <a:p>
            <a:endParaRPr kumimoji="1" lang="ja-JP" altLang="en-US"/>
          </a:p>
        </p:txBody>
      </p:sp>
      <p:sp>
        <p:nvSpPr>
          <p:cNvPr id="6" name="角丸四角形 5"/>
          <p:cNvSpPr/>
          <p:nvPr/>
        </p:nvSpPr>
        <p:spPr>
          <a:xfrm>
            <a:off x="251520" y="1052736"/>
            <a:ext cx="8568952" cy="5544616"/>
          </a:xfrm>
          <a:prstGeom prst="roundRect">
            <a:avLst>
              <a:gd name="adj" fmla="val 4436"/>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角丸四角形 6"/>
          <p:cNvSpPr/>
          <p:nvPr/>
        </p:nvSpPr>
        <p:spPr>
          <a:xfrm>
            <a:off x="251520" y="303039"/>
            <a:ext cx="8568952" cy="605681"/>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テキスト ボックス 7"/>
          <p:cNvSpPr txBox="1"/>
          <p:nvPr/>
        </p:nvSpPr>
        <p:spPr>
          <a:xfrm>
            <a:off x="400877" y="404664"/>
            <a:ext cx="7641836" cy="523220"/>
          </a:xfrm>
          <a:prstGeom prst="rect">
            <a:avLst/>
          </a:prstGeom>
          <a:noFill/>
        </p:spPr>
        <p:txBody>
          <a:bodyPr wrap="none" rtlCol="0">
            <a:spAutoFit/>
          </a:bodyPr>
          <a:lstStyle/>
          <a:p>
            <a:r>
              <a:rPr lang="en-US" altLang="ja-JP" sz="2800" dirty="0" smtClean="0">
                <a:latin typeface="AR P丸ゴシック体E" pitchFamily="50" charset="-128"/>
                <a:ea typeface="AR P丸ゴシック体E" pitchFamily="50" charset="-128"/>
              </a:rPr>
              <a:t>6.</a:t>
            </a:r>
            <a:r>
              <a:rPr lang="ja-JP" altLang="en-US" sz="2800" dirty="0" smtClean="0">
                <a:latin typeface="AR P丸ゴシック体E" pitchFamily="50" charset="-128"/>
                <a:ea typeface="AR P丸ゴシック体E" pitchFamily="50" charset="-128"/>
              </a:rPr>
              <a:t>仕事</a:t>
            </a:r>
            <a:r>
              <a:rPr lang="ja-JP" altLang="en-US" sz="2800" dirty="0">
                <a:latin typeface="AR P丸ゴシック体E" pitchFamily="50" charset="-128"/>
                <a:ea typeface="AR P丸ゴシック体E" pitchFamily="50" charset="-128"/>
              </a:rPr>
              <a:t>と育児、介護との両立</a:t>
            </a:r>
            <a:r>
              <a:rPr lang="ja-JP" altLang="en-US" sz="2800" dirty="0" smtClean="0">
                <a:latin typeface="AR P丸ゴシック体E" pitchFamily="50" charset="-128"/>
                <a:ea typeface="AR P丸ゴシック体E" pitchFamily="50" charset="-128"/>
              </a:rPr>
              <a:t>に必要なことは何か</a:t>
            </a:r>
            <a:endParaRPr kumimoji="1" lang="ja-JP" altLang="en-US" sz="2800" dirty="0">
              <a:latin typeface="AR P丸ゴシック体E" pitchFamily="50" charset="-128"/>
              <a:ea typeface="AR P丸ゴシック体E" pitchFamily="50" charset="-128"/>
            </a:endParaRPr>
          </a:p>
        </p:txBody>
      </p:sp>
      <p:graphicFrame>
        <p:nvGraphicFramePr>
          <p:cNvPr id="9" name="グラフ 8"/>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154374211"/>
              </p:ext>
            </p:extLst>
          </p:nvPr>
        </p:nvGraphicFramePr>
        <p:xfrm>
          <a:off x="899592" y="1262062"/>
          <a:ext cx="7704855" cy="5119265"/>
        </p:xfrm>
        <a:graphic>
          <a:graphicData uri="http://schemas.openxmlformats.org/drawingml/2006/chart">
            <c:chart xmlns:c="http://schemas.openxmlformats.org/drawingml/2006/chart" xmlns:r="http://schemas.openxmlformats.org/officeDocument/2006/relationships" r:id="rId2"/>
          </a:graphicData>
        </a:graphic>
      </p:graphicFrame>
      <p:sp>
        <p:nvSpPr>
          <p:cNvPr id="11" name="テキスト ボックス 10"/>
          <p:cNvSpPr txBox="1"/>
          <p:nvPr/>
        </p:nvSpPr>
        <p:spPr>
          <a:xfrm rot="16200000">
            <a:off x="-879762" y="2549399"/>
            <a:ext cx="2930610" cy="369332"/>
          </a:xfrm>
          <a:prstGeom prst="rect">
            <a:avLst/>
          </a:prstGeom>
          <a:noFill/>
        </p:spPr>
        <p:txBody>
          <a:bodyPr wrap="none" rtlCol="0">
            <a:spAutoFit/>
          </a:bodyPr>
          <a:lstStyle/>
          <a:p>
            <a:r>
              <a:rPr kumimoji="1" lang="ja-JP" altLang="en-US" dirty="0" smtClean="0">
                <a:latin typeface="AR P丸ゴシック体E" pitchFamily="50" charset="-128"/>
                <a:ea typeface="AR P丸ゴシック体E" pitchFamily="50" charset="-128"/>
              </a:rPr>
              <a:t>回答者数に対する割合（％）</a:t>
            </a:r>
            <a:endParaRPr kumimoji="1" lang="ja-JP" altLang="en-US" dirty="0">
              <a:latin typeface="AR P丸ゴシック体E" pitchFamily="50" charset="-128"/>
              <a:ea typeface="AR P丸ゴシック体E" pitchFamily="50" charset="-128"/>
            </a:endParaRPr>
          </a:p>
        </p:txBody>
      </p:sp>
      <p:sp>
        <p:nvSpPr>
          <p:cNvPr id="10" name="角丸四角形 19"/>
          <p:cNvSpPr/>
          <p:nvPr/>
        </p:nvSpPr>
        <p:spPr>
          <a:xfrm>
            <a:off x="5715000" y="1524000"/>
            <a:ext cx="762000" cy="4895056"/>
          </a:xfrm>
          <a:prstGeom prst="roundRect">
            <a:avLst/>
          </a:prstGeom>
          <a:noFill/>
          <a:ln w="38100">
            <a:solidFill>
              <a:srgbClr val="7030A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effectLst>
                <a:outerShdw blurRad="38100" dist="38100" dir="2700000" algn="tl">
                  <a:srgbClr val="000000">
                    <a:alpha val="43137"/>
                  </a:srgbClr>
                </a:outerShdw>
              </a:effectLst>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1099516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 name="角丸四角形 11"/>
          <p:cNvSpPr/>
          <p:nvPr/>
        </p:nvSpPr>
        <p:spPr>
          <a:xfrm>
            <a:off x="308670" y="267097"/>
            <a:ext cx="8568952" cy="605681"/>
          </a:xfrm>
          <a:prstGeom prst="roundRect">
            <a:avLst>
              <a:gd name="adj" fmla="val 35539"/>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2" name="角丸四角形 21"/>
          <p:cNvSpPr/>
          <p:nvPr/>
        </p:nvSpPr>
        <p:spPr>
          <a:xfrm>
            <a:off x="325860" y="951111"/>
            <a:ext cx="8568952" cy="5646241"/>
          </a:xfrm>
          <a:prstGeom prst="roundRect">
            <a:avLst>
              <a:gd name="adj" fmla="val 4521"/>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4" name="テキスト ボックス 23"/>
          <p:cNvSpPr txBox="1"/>
          <p:nvPr/>
        </p:nvSpPr>
        <p:spPr>
          <a:xfrm>
            <a:off x="400877" y="332656"/>
            <a:ext cx="5237471" cy="523220"/>
          </a:xfrm>
          <a:prstGeom prst="rect">
            <a:avLst/>
          </a:prstGeom>
          <a:noFill/>
        </p:spPr>
        <p:txBody>
          <a:bodyPr wrap="none" rtlCol="0">
            <a:spAutoFit/>
          </a:bodyPr>
          <a:lstStyle/>
          <a:p>
            <a:r>
              <a:rPr lang="en-US" altLang="ja-JP" sz="2800" dirty="0" smtClean="0">
                <a:latin typeface="AR P丸ゴシック体E" pitchFamily="50" charset="-128"/>
                <a:ea typeface="AR P丸ゴシック体E" pitchFamily="50" charset="-128"/>
              </a:rPr>
              <a:t>7.</a:t>
            </a:r>
            <a:r>
              <a:rPr lang="ja-JP" altLang="en-US" sz="2800" dirty="0" smtClean="0">
                <a:latin typeface="AR P丸ゴシック体E" pitchFamily="50" charset="-128"/>
                <a:ea typeface="AR P丸ゴシック体E" pitchFamily="50" charset="-128"/>
              </a:rPr>
              <a:t> 託児について（大会開催時）</a:t>
            </a:r>
            <a:endParaRPr kumimoji="1" lang="ja-JP" altLang="en-US" sz="2800" dirty="0">
              <a:latin typeface="AR P丸ゴシック体E" pitchFamily="50" charset="-128"/>
              <a:ea typeface="AR P丸ゴシック体E" pitchFamily="50" charset="-128"/>
            </a:endParaRPr>
          </a:p>
        </p:txBody>
      </p:sp>
      <p:graphicFrame>
        <p:nvGraphicFramePr>
          <p:cNvPr id="26" name="グラフ 25"/>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737059875"/>
              </p:ext>
            </p:extLst>
          </p:nvPr>
        </p:nvGraphicFramePr>
        <p:xfrm>
          <a:off x="400877" y="1196752"/>
          <a:ext cx="8476745" cy="496855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7360551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コンテンツ プレースホルダー 2"/>
          <p:cNvSpPr>
            <a:spLocks noGrp="1"/>
          </p:cNvSpPr>
          <p:nvPr>
            <p:ph idx="1"/>
          </p:nvPr>
        </p:nvSpPr>
        <p:spPr>
          <a:xfrm>
            <a:off x="457200" y="1600200"/>
            <a:ext cx="8229600" cy="4525963"/>
          </a:xfrm>
        </p:spPr>
        <p:txBody>
          <a:bodyPr/>
          <a:lstStyle/>
          <a:p>
            <a:endParaRPr kumimoji="1" lang="ja-JP" altLang="en-US"/>
          </a:p>
        </p:txBody>
      </p:sp>
      <p:sp>
        <p:nvSpPr>
          <p:cNvPr id="6" name="角丸四角形 5"/>
          <p:cNvSpPr/>
          <p:nvPr/>
        </p:nvSpPr>
        <p:spPr>
          <a:xfrm>
            <a:off x="251520" y="1052736"/>
            <a:ext cx="8568952" cy="5544616"/>
          </a:xfrm>
          <a:prstGeom prst="roundRect">
            <a:avLst>
              <a:gd name="adj" fmla="val 4436"/>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角丸四角形 6"/>
          <p:cNvSpPr/>
          <p:nvPr/>
        </p:nvSpPr>
        <p:spPr>
          <a:xfrm>
            <a:off x="251520" y="303039"/>
            <a:ext cx="8568952" cy="605681"/>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テキスト ボックス 7"/>
          <p:cNvSpPr txBox="1"/>
          <p:nvPr/>
        </p:nvSpPr>
        <p:spPr>
          <a:xfrm>
            <a:off x="400877" y="332656"/>
            <a:ext cx="8034572" cy="523220"/>
          </a:xfrm>
          <a:prstGeom prst="rect">
            <a:avLst/>
          </a:prstGeom>
          <a:noFill/>
        </p:spPr>
        <p:txBody>
          <a:bodyPr wrap="none" rtlCol="0">
            <a:spAutoFit/>
          </a:bodyPr>
          <a:lstStyle/>
          <a:p>
            <a:r>
              <a:rPr lang="en-US" altLang="ja-JP" sz="2800" dirty="0" smtClean="0">
                <a:latin typeface="AR P丸ゴシック体E" pitchFamily="50" charset="-128"/>
                <a:ea typeface="AR P丸ゴシック体E" pitchFamily="50" charset="-128"/>
              </a:rPr>
              <a:t>7.</a:t>
            </a:r>
            <a:r>
              <a:rPr lang="ja-JP" altLang="en-US" sz="2800" dirty="0" smtClean="0">
                <a:latin typeface="AR P丸ゴシック体E" pitchFamily="50" charset="-128"/>
                <a:ea typeface="AR P丸ゴシック体E" pitchFamily="50" charset="-128"/>
              </a:rPr>
              <a:t>男性からの男女参画に対するコメント　（要望欄）</a:t>
            </a:r>
            <a:endParaRPr kumimoji="1" lang="ja-JP" altLang="en-US" sz="2800" dirty="0">
              <a:latin typeface="AR P丸ゴシック体E" pitchFamily="50" charset="-128"/>
              <a:ea typeface="AR P丸ゴシック体E" pitchFamily="50" charset="-128"/>
            </a:endParaRPr>
          </a:p>
        </p:txBody>
      </p:sp>
      <p:sp>
        <p:nvSpPr>
          <p:cNvPr id="10" name="正方形/長方形 9"/>
          <p:cNvSpPr/>
          <p:nvPr/>
        </p:nvSpPr>
        <p:spPr>
          <a:xfrm>
            <a:off x="426129" y="1239721"/>
            <a:ext cx="8280412" cy="5170646"/>
          </a:xfrm>
          <a:prstGeom prst="rect">
            <a:avLst/>
          </a:prstGeom>
        </p:spPr>
        <p:txBody>
          <a:bodyPr wrap="square">
            <a:spAutoFit/>
          </a:bodyPr>
          <a:lstStyle/>
          <a:p>
            <a:pPr marL="285750" indent="-285750">
              <a:spcBef>
                <a:spcPts val="1200"/>
              </a:spcBef>
              <a:buFont typeface="Arial" pitchFamily="34" charset="0"/>
              <a:buChar char="•"/>
            </a:pPr>
            <a:r>
              <a:rPr lang="ja-JP" altLang="en-US" dirty="0"/>
              <a:t>女性</a:t>
            </a:r>
            <a:r>
              <a:rPr lang="ja-JP" altLang="en-US" dirty="0" smtClean="0"/>
              <a:t>限定のポスト公募や助成金は公平性に欠く。数字上のノルマ的な感覚が本来の意義を見失わせている。女性の博士課程進学率を上げる等、もっと裾野の部分から改善する必要があるのではないか。</a:t>
            </a:r>
            <a:endParaRPr lang="en-US" altLang="ja-JP" dirty="0" smtClean="0"/>
          </a:p>
          <a:p>
            <a:pPr marL="285750" indent="-285750">
              <a:spcBef>
                <a:spcPts val="1200"/>
              </a:spcBef>
              <a:buFont typeface="Arial" pitchFamily="34" charset="0"/>
              <a:buChar char="•"/>
            </a:pPr>
            <a:r>
              <a:rPr lang="ja-JP" altLang="en-US" dirty="0" smtClean="0"/>
              <a:t>女性の社会進出拡大は少子化の原因の一つである。少子化問題と併せて考えるべき。</a:t>
            </a:r>
            <a:endParaRPr lang="en-US" altLang="ja-JP" dirty="0" smtClean="0"/>
          </a:p>
          <a:p>
            <a:pPr marL="285750" indent="-285750">
              <a:spcBef>
                <a:spcPts val="1200"/>
              </a:spcBef>
              <a:buFont typeface="Arial" pitchFamily="34" charset="0"/>
              <a:buChar char="•"/>
            </a:pPr>
            <a:r>
              <a:rPr lang="ja-JP" altLang="en-US" dirty="0" smtClean="0"/>
              <a:t>余剰ポスドク問題の方が重大。男女共同参画などを論じる余裕はない。</a:t>
            </a:r>
            <a:endParaRPr lang="en-US" altLang="ja-JP" dirty="0" smtClean="0"/>
          </a:p>
          <a:p>
            <a:pPr marL="285750" indent="-285750">
              <a:spcBef>
                <a:spcPts val="1200"/>
              </a:spcBef>
              <a:buFont typeface="Arial" pitchFamily="34" charset="0"/>
              <a:buChar char="•"/>
            </a:pPr>
            <a:r>
              <a:rPr lang="ja-JP" altLang="en-US" dirty="0" smtClean="0"/>
              <a:t>女性研究者を対象とした育児補助金、あるいは奨学金は少額であっても励みになるのではないか。</a:t>
            </a:r>
          </a:p>
          <a:p>
            <a:pPr marL="285750" indent="-285750">
              <a:spcBef>
                <a:spcPts val="1200"/>
              </a:spcBef>
              <a:buFont typeface="Arial" pitchFamily="34" charset="0"/>
              <a:buChar char="•"/>
            </a:pPr>
            <a:r>
              <a:rPr lang="ja-JP" altLang="en-US" dirty="0" smtClean="0"/>
              <a:t>女性研究者が少ない原因は、博士・ポスドクの供給過剰による研究競争の激化が原因では。予算規模に合わせた研究者人口、これより計算されるキャリアパスを総合的に考え、その中で男女の研究者の「比率」を議論する必要がある。</a:t>
            </a:r>
            <a:endParaRPr lang="en-US" altLang="ja-JP" dirty="0" smtClean="0"/>
          </a:p>
          <a:p>
            <a:pPr marL="285750" indent="-285750">
              <a:spcBef>
                <a:spcPts val="1200"/>
              </a:spcBef>
              <a:buFont typeface="Arial" pitchFamily="34" charset="0"/>
              <a:buChar char="•"/>
            </a:pPr>
            <a:r>
              <a:rPr lang="ja-JP" altLang="en-US" dirty="0" smtClean="0"/>
              <a:t>出産・育児からの復帰に際し、男女間での業績評価への公平性に配慮が必要ない。ワークシェアリング制度など職場から完全に離れずに済む制度があるとよい。</a:t>
            </a:r>
            <a:endParaRPr lang="en-US" altLang="ja-JP" dirty="0" smtClean="0"/>
          </a:p>
          <a:p>
            <a:pPr marL="285750" indent="-285750">
              <a:spcBef>
                <a:spcPts val="1200"/>
              </a:spcBef>
              <a:buFont typeface="Arial" pitchFamily="34" charset="0"/>
              <a:buChar char="•"/>
            </a:pPr>
            <a:r>
              <a:rPr lang="ja-JP" altLang="en-US" dirty="0" smtClean="0"/>
              <a:t>働いているのは男性が多く、その分の負担も男性が背負っている。男女参画には、男性も家庭と社会を緩く行き来できるシステムがあるとよい。</a:t>
            </a:r>
            <a:endParaRPr lang="en-US" altLang="ja-JP"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6250223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角丸四角形 3"/>
          <p:cNvSpPr/>
          <p:nvPr/>
        </p:nvSpPr>
        <p:spPr>
          <a:xfrm>
            <a:off x="251520" y="1052736"/>
            <a:ext cx="8568952" cy="5544616"/>
          </a:xfrm>
          <a:prstGeom prst="roundRect">
            <a:avLst>
              <a:gd name="adj" fmla="val 4436"/>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角丸四角形 4"/>
          <p:cNvSpPr/>
          <p:nvPr/>
        </p:nvSpPr>
        <p:spPr>
          <a:xfrm>
            <a:off x="251520" y="303039"/>
            <a:ext cx="8568952" cy="605681"/>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p:cNvSpPr txBox="1"/>
          <p:nvPr/>
        </p:nvSpPr>
        <p:spPr>
          <a:xfrm>
            <a:off x="400877" y="332656"/>
            <a:ext cx="8034572" cy="523220"/>
          </a:xfrm>
          <a:prstGeom prst="rect">
            <a:avLst/>
          </a:prstGeom>
          <a:noFill/>
        </p:spPr>
        <p:txBody>
          <a:bodyPr wrap="none" rtlCol="0">
            <a:spAutoFit/>
          </a:bodyPr>
          <a:lstStyle/>
          <a:p>
            <a:r>
              <a:rPr lang="en-US" altLang="ja-JP" sz="2800" dirty="0" smtClean="0">
                <a:latin typeface="AR P丸ゴシック体E" pitchFamily="50" charset="-128"/>
                <a:ea typeface="AR P丸ゴシック体E" pitchFamily="50" charset="-128"/>
              </a:rPr>
              <a:t>8.</a:t>
            </a:r>
            <a:r>
              <a:rPr lang="ja-JP" altLang="en-US" sz="2800" dirty="0" smtClean="0">
                <a:latin typeface="AR P丸ゴシック体E" pitchFamily="50" charset="-128"/>
                <a:ea typeface="AR P丸ゴシック体E" pitchFamily="50" charset="-128"/>
              </a:rPr>
              <a:t>女性からの男女参画に対するコメント　（要望欄）</a:t>
            </a:r>
            <a:endParaRPr lang="ja-JP" altLang="en-US" sz="2800" dirty="0">
              <a:latin typeface="AR P丸ゴシック体E" pitchFamily="50" charset="-128"/>
              <a:ea typeface="AR P丸ゴシック体E" pitchFamily="50" charset="-128"/>
            </a:endParaRPr>
          </a:p>
        </p:txBody>
      </p:sp>
      <p:sp>
        <p:nvSpPr>
          <p:cNvPr id="7" name="正方形/長方形 6"/>
          <p:cNvSpPr/>
          <p:nvPr/>
        </p:nvSpPr>
        <p:spPr>
          <a:xfrm>
            <a:off x="293443" y="1332632"/>
            <a:ext cx="8455021" cy="4616648"/>
          </a:xfrm>
          <a:prstGeom prst="rect">
            <a:avLst/>
          </a:prstGeom>
        </p:spPr>
        <p:txBody>
          <a:bodyPr wrap="square">
            <a:spAutoFit/>
          </a:bodyPr>
          <a:lstStyle/>
          <a:p>
            <a:pPr marL="285750" indent="-285750">
              <a:spcBef>
                <a:spcPts val="1200"/>
              </a:spcBef>
              <a:buFont typeface="Arial" pitchFamily="34" charset="0"/>
              <a:buChar char="•"/>
            </a:pPr>
            <a:r>
              <a:rPr lang="ja-JP" altLang="en-US" dirty="0" smtClean="0"/>
              <a:t>家事、育児は女性まかせのため研究時間がへり、女性の比率を下げている。</a:t>
            </a:r>
            <a:endParaRPr lang="en-US" altLang="ja-JP" dirty="0" smtClean="0"/>
          </a:p>
          <a:p>
            <a:pPr marL="285750" indent="-285750">
              <a:spcBef>
                <a:spcPts val="1200"/>
              </a:spcBef>
              <a:buFont typeface="Arial" pitchFamily="34" charset="0"/>
              <a:buChar char="•"/>
            </a:pPr>
            <a:r>
              <a:rPr lang="ja-JP" altLang="en-US" dirty="0" smtClean="0"/>
              <a:t>男性会員の理解も低い。育児休業するならやめたら、という声もある。休業も復帰も当たり前になって欲しい。ただ、やはり実際のところ両立はきつい！</a:t>
            </a:r>
          </a:p>
          <a:p>
            <a:pPr marL="285750" indent="-285750">
              <a:spcBef>
                <a:spcPts val="1200"/>
              </a:spcBef>
              <a:buFont typeface="Arial" pitchFamily="34" charset="0"/>
              <a:buChar char="•"/>
            </a:pPr>
            <a:r>
              <a:rPr lang="ja-JP" altLang="en-US" dirty="0" smtClean="0"/>
              <a:t>現在研究教育環境は、女性のみならず若手全般にとって厳しい。今後も微生態の分野で日本の研究者が輝くためには、男女共同参画の理念「一人ひとりが性別の差になく力を発揮できる環境」を実現することが重要。</a:t>
            </a:r>
            <a:endParaRPr lang="en-US" altLang="ja-JP" dirty="0" smtClean="0"/>
          </a:p>
          <a:p>
            <a:pPr marL="285750" indent="-285750">
              <a:spcBef>
                <a:spcPts val="1200"/>
              </a:spcBef>
              <a:buFont typeface="Arial" pitchFamily="34" charset="0"/>
              <a:buChar char="•"/>
            </a:pPr>
            <a:r>
              <a:rPr lang="ja-JP" altLang="en-US" dirty="0" smtClean="0"/>
              <a:t>国際学会では、女性研究者の活躍、乳児・幼児を連れた参加が日本より。いろいろな立場にある男女が参加しやすい環境を提供することもそうだが、女性研究者自身のアピールも必要。</a:t>
            </a:r>
            <a:endParaRPr lang="en-US" altLang="ja-JP" dirty="0" smtClean="0"/>
          </a:p>
          <a:p>
            <a:pPr marL="285750" indent="-285750">
              <a:spcBef>
                <a:spcPts val="1200"/>
              </a:spcBef>
              <a:buFont typeface="Arial" pitchFamily="34" charset="0"/>
              <a:buChar char="•"/>
            </a:pPr>
            <a:r>
              <a:rPr lang="ja-JP" altLang="en-US" dirty="0" smtClean="0"/>
              <a:t>コペンハーゲンの</a:t>
            </a:r>
            <a:r>
              <a:rPr lang="en-US" altLang="ja-JP" dirty="0" smtClean="0"/>
              <a:t>ISME</a:t>
            </a:r>
            <a:r>
              <a:rPr lang="ja-JP" altLang="en-US" dirty="0" smtClean="0"/>
              <a:t>では会場に子供がちらほら見られた。日本でも、子供がいても違和感の無いような雰囲気になればよい。</a:t>
            </a:r>
            <a:endParaRPr lang="en-US" altLang="ja-JP" dirty="0" smtClean="0"/>
          </a:p>
          <a:p>
            <a:pPr marL="285750" indent="-285750">
              <a:spcBef>
                <a:spcPts val="1200"/>
              </a:spcBef>
              <a:buFont typeface="Arial" pitchFamily="34" charset="0"/>
              <a:buChar char="•"/>
            </a:pPr>
            <a:r>
              <a:rPr lang="ja-JP" altLang="en-US" dirty="0" smtClean="0"/>
              <a:t>アンケート等の雑用は女性ばかりがやらされているのでは？</a:t>
            </a:r>
            <a:endParaRPr lang="en-US" altLang="ja-JP" dirty="0" smtClean="0"/>
          </a:p>
          <a:p>
            <a:pPr marL="285750" indent="-285750">
              <a:spcBef>
                <a:spcPts val="1200"/>
              </a:spcBef>
              <a:buFont typeface="Arial" pitchFamily="34" charset="0"/>
              <a:buChar char="•"/>
            </a:pPr>
            <a:r>
              <a:rPr lang="ja-JP" altLang="en-US" dirty="0" smtClean="0"/>
              <a:t>女性だけの問題として扱うのではなく、男性とも問題を共有することが重要。</a:t>
            </a:r>
            <a:endParaRPr lang="en-US" altLang="ja-JP" dirty="0" smtClean="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3095059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コンテンツ プレースホルダー 2"/>
          <p:cNvSpPr>
            <a:spLocks noGrp="1"/>
          </p:cNvSpPr>
          <p:nvPr>
            <p:ph idx="1"/>
          </p:nvPr>
        </p:nvSpPr>
        <p:spPr>
          <a:xfrm>
            <a:off x="457200" y="1600200"/>
            <a:ext cx="8229600" cy="4525963"/>
          </a:xfrm>
        </p:spPr>
        <p:txBody>
          <a:bodyPr/>
          <a:lstStyle/>
          <a:p>
            <a:endParaRPr kumimoji="1" lang="ja-JP" altLang="en-US"/>
          </a:p>
        </p:txBody>
      </p:sp>
      <p:sp>
        <p:nvSpPr>
          <p:cNvPr id="8" name="角丸四角形 7"/>
          <p:cNvSpPr/>
          <p:nvPr/>
        </p:nvSpPr>
        <p:spPr>
          <a:xfrm>
            <a:off x="251520" y="1052736"/>
            <a:ext cx="8568952" cy="5544616"/>
          </a:xfrm>
          <a:prstGeom prst="roundRect">
            <a:avLst>
              <a:gd name="adj" fmla="val 4436"/>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角丸四角形 8"/>
          <p:cNvSpPr/>
          <p:nvPr/>
        </p:nvSpPr>
        <p:spPr>
          <a:xfrm>
            <a:off x="251520" y="303039"/>
            <a:ext cx="8740080" cy="605681"/>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テキスト ボックス 9"/>
          <p:cNvSpPr txBox="1"/>
          <p:nvPr/>
        </p:nvSpPr>
        <p:spPr>
          <a:xfrm>
            <a:off x="251520" y="332656"/>
            <a:ext cx="9080326" cy="523220"/>
          </a:xfrm>
          <a:prstGeom prst="rect">
            <a:avLst/>
          </a:prstGeom>
          <a:noFill/>
        </p:spPr>
        <p:txBody>
          <a:bodyPr wrap="none" rtlCol="0">
            <a:spAutoFit/>
          </a:bodyPr>
          <a:lstStyle/>
          <a:p>
            <a:r>
              <a:rPr lang="en-US" altLang="ja-JP" sz="2800" dirty="0" smtClean="0">
                <a:latin typeface="AR P丸ゴシック体E" pitchFamily="50" charset="-128"/>
                <a:ea typeface="AR P丸ゴシック体E" pitchFamily="50" charset="-128"/>
              </a:rPr>
              <a:t>9.</a:t>
            </a:r>
            <a:r>
              <a:rPr lang="ja-JP" altLang="en-US" sz="2800" dirty="0" smtClean="0">
                <a:latin typeface="AR P丸ゴシック体E" pitchFamily="50" charset="-128"/>
                <a:ea typeface="AR P丸ゴシック体E" pitchFamily="50" charset="-128"/>
              </a:rPr>
              <a:t>学会にして望むこと（要望欄、主に女性からの意見）</a:t>
            </a:r>
            <a:endParaRPr kumimoji="1" lang="ja-JP" altLang="en-US" sz="2800" dirty="0">
              <a:latin typeface="AR P丸ゴシック体E" pitchFamily="50" charset="-128"/>
              <a:ea typeface="AR P丸ゴシック体E" pitchFamily="50" charset="-128"/>
            </a:endParaRPr>
          </a:p>
        </p:txBody>
      </p:sp>
      <p:sp>
        <p:nvSpPr>
          <p:cNvPr id="16" name="正方形/長方形 15"/>
          <p:cNvSpPr/>
          <p:nvPr/>
        </p:nvSpPr>
        <p:spPr>
          <a:xfrm>
            <a:off x="251521" y="1052736"/>
            <a:ext cx="8568952" cy="5524589"/>
          </a:xfrm>
          <a:prstGeom prst="rect">
            <a:avLst/>
          </a:prstGeom>
        </p:spPr>
        <p:txBody>
          <a:bodyPr wrap="square">
            <a:spAutoFit/>
          </a:bodyPr>
          <a:lstStyle/>
          <a:p>
            <a:pPr marL="285750" indent="-285750">
              <a:spcBef>
                <a:spcPts val="600"/>
              </a:spcBef>
              <a:buFont typeface="Arial" pitchFamily="34" charset="0"/>
              <a:buChar char="•"/>
            </a:pPr>
            <a:r>
              <a:rPr lang="ja-JP" altLang="en-US" dirty="0" smtClean="0">
                <a:effectLst>
                  <a:outerShdw blurRad="38100" dist="38100" dir="2700000" algn="tl">
                    <a:srgbClr val="000000">
                      <a:alpha val="43137"/>
                    </a:srgbClr>
                  </a:outerShdw>
                </a:effectLst>
              </a:rPr>
              <a:t>国際会議のように、中休みの日があるとよい。</a:t>
            </a:r>
            <a:endParaRPr lang="en-US" altLang="ja-JP" dirty="0" smtClean="0">
              <a:effectLst>
                <a:outerShdw blurRad="38100" dist="38100" dir="2700000" algn="tl">
                  <a:srgbClr val="000000">
                    <a:alpha val="43137"/>
                  </a:srgbClr>
                </a:outerShdw>
              </a:effectLst>
            </a:endParaRPr>
          </a:p>
          <a:p>
            <a:pPr marL="285750" indent="-285750">
              <a:spcBef>
                <a:spcPts val="600"/>
              </a:spcBef>
              <a:buFont typeface="Arial" pitchFamily="34" charset="0"/>
              <a:buChar char="•"/>
            </a:pPr>
            <a:r>
              <a:rPr lang="ja-JP" altLang="en-US" dirty="0" smtClean="0">
                <a:effectLst>
                  <a:outerShdw blurRad="38100" dist="38100" dir="2700000" algn="tl">
                    <a:srgbClr val="000000">
                      <a:alpha val="43137"/>
                    </a:srgbClr>
                  </a:outerShdw>
                </a:effectLst>
              </a:rPr>
              <a:t>女性研究者が研究を続けやすいような学会の雰囲気づくり。</a:t>
            </a:r>
            <a:endParaRPr lang="en-US" altLang="ja-JP" dirty="0" smtClean="0">
              <a:effectLst>
                <a:outerShdw blurRad="38100" dist="38100" dir="2700000" algn="tl">
                  <a:srgbClr val="000000">
                    <a:alpha val="43137"/>
                  </a:srgbClr>
                </a:outerShdw>
              </a:effectLst>
            </a:endParaRPr>
          </a:p>
          <a:p>
            <a:pPr marL="285750" indent="-285750">
              <a:spcBef>
                <a:spcPts val="600"/>
              </a:spcBef>
              <a:buFont typeface="Arial" pitchFamily="34" charset="0"/>
              <a:buChar char="•"/>
            </a:pPr>
            <a:r>
              <a:rPr lang="ja-JP" altLang="en-US" dirty="0" smtClean="0">
                <a:effectLst>
                  <a:outerShdw blurRad="38100" dist="38100" dir="2700000" algn="tl">
                    <a:srgbClr val="000000">
                      <a:alpha val="43137"/>
                    </a:srgbClr>
                  </a:outerShdw>
                </a:effectLst>
              </a:rPr>
              <a:t>先輩女性研究者と若手女性研究者とのネットワーク構築。</a:t>
            </a:r>
            <a:endParaRPr lang="en-US" altLang="ja-JP" dirty="0">
              <a:effectLst>
                <a:outerShdw blurRad="38100" dist="38100" dir="2700000" algn="tl">
                  <a:srgbClr val="000000">
                    <a:alpha val="43137"/>
                  </a:srgbClr>
                </a:outerShdw>
              </a:effectLst>
            </a:endParaRPr>
          </a:p>
          <a:p>
            <a:pPr marL="285750" indent="-285750">
              <a:spcBef>
                <a:spcPts val="600"/>
              </a:spcBef>
              <a:buFont typeface="Arial" pitchFamily="34" charset="0"/>
              <a:buChar char="•"/>
            </a:pPr>
            <a:r>
              <a:rPr lang="ja-JP" altLang="en-US" dirty="0" smtClean="0">
                <a:effectLst>
                  <a:outerShdw blurRad="38100" dist="38100" dir="2700000" algn="tl">
                    <a:srgbClr val="000000">
                      <a:alpha val="43137"/>
                    </a:srgbClr>
                  </a:outerShdw>
                </a:effectLst>
              </a:rPr>
              <a:t>託児所利用はかなり高額。子どもの旅費、宿泊費もかかる。託児費に学会からの補助がほしい。</a:t>
            </a:r>
            <a:endParaRPr lang="en-US" altLang="ja-JP" dirty="0" smtClean="0">
              <a:effectLst>
                <a:outerShdw blurRad="38100" dist="38100" dir="2700000" algn="tl">
                  <a:srgbClr val="000000">
                    <a:alpha val="43137"/>
                  </a:srgbClr>
                </a:outerShdw>
              </a:effectLst>
            </a:endParaRPr>
          </a:p>
          <a:p>
            <a:pPr marL="285750" indent="-285750">
              <a:spcBef>
                <a:spcPts val="600"/>
              </a:spcBef>
              <a:buFont typeface="Arial" pitchFamily="34" charset="0"/>
              <a:buChar char="•"/>
            </a:pPr>
            <a:r>
              <a:rPr lang="ja-JP" altLang="en-US" dirty="0" smtClean="0">
                <a:effectLst>
                  <a:outerShdw blurRad="38100" dist="38100" dir="2700000" algn="tl">
                    <a:srgbClr val="000000">
                      <a:alpha val="43137"/>
                    </a:srgbClr>
                  </a:outerShdw>
                </a:effectLst>
              </a:rPr>
              <a:t>（国に対して）出張の託児や子供旅費宿泊費を研究費から出せる、申請すれば補助がもらえるシステムが欲しい。</a:t>
            </a:r>
            <a:endParaRPr lang="en-US" altLang="ja-JP" dirty="0" smtClean="0">
              <a:effectLst>
                <a:outerShdw blurRad="38100" dist="38100" dir="2700000" algn="tl">
                  <a:srgbClr val="000000">
                    <a:alpha val="43137"/>
                  </a:srgbClr>
                </a:outerShdw>
              </a:effectLst>
            </a:endParaRPr>
          </a:p>
          <a:p>
            <a:pPr marL="285750" indent="-285750">
              <a:spcBef>
                <a:spcPts val="600"/>
              </a:spcBef>
              <a:buFont typeface="Arial" pitchFamily="34" charset="0"/>
              <a:buChar char="•"/>
            </a:pPr>
            <a:r>
              <a:rPr lang="ja-JP" altLang="en-US" dirty="0" smtClean="0">
                <a:effectLst>
                  <a:outerShdw blurRad="38100" dist="38100" dir="2700000" algn="tl">
                    <a:srgbClr val="000000">
                      <a:alpha val="43137"/>
                    </a:srgbClr>
                  </a:outerShdw>
                </a:effectLst>
              </a:rPr>
              <a:t>女性研究者のネットワーク連携により、環境改善に取り組んでいってほしい。</a:t>
            </a:r>
          </a:p>
          <a:p>
            <a:pPr marL="285750" indent="-285750">
              <a:spcBef>
                <a:spcPts val="600"/>
              </a:spcBef>
              <a:buFont typeface="Arial" pitchFamily="34" charset="0"/>
              <a:buChar char="•"/>
            </a:pPr>
            <a:r>
              <a:rPr lang="ja-JP" altLang="en-US" dirty="0" smtClean="0">
                <a:effectLst>
                  <a:outerShdw blurRad="38100" dist="38100" dir="2700000" algn="tl">
                    <a:srgbClr val="000000">
                      <a:alpha val="43137"/>
                    </a:srgbClr>
                  </a:outerShdw>
                </a:effectLst>
              </a:rPr>
              <a:t>今後もこういった男女参画セミナのような機会がもっと増えることを期待する。</a:t>
            </a:r>
            <a:endParaRPr lang="en-US" altLang="ja-JP" dirty="0" smtClean="0">
              <a:effectLst>
                <a:outerShdw blurRad="38100" dist="38100" dir="2700000" algn="tl">
                  <a:srgbClr val="000000">
                    <a:alpha val="43137"/>
                  </a:srgbClr>
                </a:outerShdw>
              </a:effectLst>
            </a:endParaRPr>
          </a:p>
          <a:p>
            <a:pPr marL="285750" indent="-285750">
              <a:spcBef>
                <a:spcPts val="600"/>
              </a:spcBef>
              <a:buFont typeface="Arial" pitchFamily="34" charset="0"/>
              <a:buChar char="•"/>
            </a:pPr>
            <a:r>
              <a:rPr lang="ja-JP" altLang="en-US" dirty="0" smtClean="0">
                <a:effectLst>
                  <a:outerShdw blurRad="38100" dist="38100" dir="2700000" algn="tl">
                    <a:srgbClr val="000000">
                      <a:alpha val="43137"/>
                    </a:srgbClr>
                  </a:outerShdw>
                </a:effectLst>
              </a:rPr>
              <a:t>託児所を希望する。詳細な情報を早い時期に示して欲しい。</a:t>
            </a:r>
            <a:endParaRPr lang="en-US" altLang="ja-JP" dirty="0" smtClean="0">
              <a:effectLst>
                <a:outerShdw blurRad="38100" dist="38100" dir="2700000" algn="tl">
                  <a:srgbClr val="000000">
                    <a:alpha val="43137"/>
                  </a:srgbClr>
                </a:outerShdw>
              </a:effectLst>
            </a:endParaRPr>
          </a:p>
          <a:p>
            <a:pPr marL="285750" indent="-285750">
              <a:spcBef>
                <a:spcPts val="600"/>
              </a:spcBef>
              <a:buFont typeface="Arial" pitchFamily="34" charset="0"/>
              <a:buChar char="•"/>
            </a:pPr>
            <a:r>
              <a:rPr lang="ja-JP" altLang="en-US" dirty="0" smtClean="0">
                <a:effectLst>
                  <a:outerShdw blurRad="38100" dist="38100" dir="2700000" algn="tl">
                    <a:srgbClr val="000000">
                      <a:alpha val="43137"/>
                    </a:srgbClr>
                  </a:outerShdw>
                </a:effectLst>
              </a:rPr>
              <a:t>託児サービス、おむつ替え設備、子供と共に食事が取れるスペースがほしい。</a:t>
            </a:r>
            <a:endParaRPr lang="en-US" altLang="ja-JP" dirty="0" smtClean="0">
              <a:effectLst>
                <a:outerShdw blurRad="38100" dist="38100" dir="2700000" algn="tl">
                  <a:srgbClr val="000000">
                    <a:alpha val="43137"/>
                  </a:srgbClr>
                </a:outerShdw>
              </a:effectLst>
            </a:endParaRPr>
          </a:p>
          <a:p>
            <a:pPr marL="285750" indent="-285750">
              <a:spcBef>
                <a:spcPts val="600"/>
              </a:spcBef>
              <a:buFont typeface="Arial" pitchFamily="34" charset="0"/>
              <a:buChar char="•"/>
            </a:pPr>
            <a:r>
              <a:rPr lang="ja-JP" altLang="en-US" dirty="0" smtClean="0">
                <a:effectLst>
                  <a:outerShdw blurRad="38100" dist="38100" dir="2700000" algn="tl">
                    <a:srgbClr val="000000">
                      <a:alpha val="43137"/>
                    </a:srgbClr>
                  </a:outerShdw>
                </a:effectLst>
              </a:rPr>
              <a:t>若手がさまざまな境遇の女性研究者の実体験を聞ける機会がほしい。</a:t>
            </a:r>
            <a:endParaRPr lang="en-US" altLang="ja-JP" dirty="0" smtClean="0">
              <a:effectLst>
                <a:outerShdw blurRad="38100" dist="38100" dir="2700000" algn="tl">
                  <a:srgbClr val="000000">
                    <a:alpha val="43137"/>
                  </a:srgbClr>
                </a:outerShdw>
              </a:effectLst>
            </a:endParaRPr>
          </a:p>
          <a:p>
            <a:pPr marL="285750" indent="-285750">
              <a:spcBef>
                <a:spcPts val="600"/>
              </a:spcBef>
              <a:buFont typeface="Arial" pitchFamily="34" charset="0"/>
              <a:buChar char="•"/>
            </a:pPr>
            <a:r>
              <a:rPr lang="ja-JP" altLang="en-US" dirty="0" smtClean="0">
                <a:effectLst>
                  <a:outerShdw blurRad="38100" dist="38100" dir="2700000" algn="tl">
                    <a:srgbClr val="000000">
                      <a:alpha val="43137"/>
                    </a:srgbClr>
                  </a:outerShdw>
                </a:effectLst>
              </a:rPr>
              <a:t>若手が積極的にコミュニケーションができるよう、休憩・談笑の場所を広くとって欲しい。</a:t>
            </a:r>
            <a:endParaRPr lang="en-US" altLang="ja-JP" dirty="0" smtClean="0">
              <a:effectLst>
                <a:outerShdw blurRad="38100" dist="38100" dir="2700000" algn="tl">
                  <a:srgbClr val="000000">
                    <a:alpha val="43137"/>
                  </a:srgbClr>
                </a:outerShdw>
              </a:effectLst>
            </a:endParaRPr>
          </a:p>
          <a:p>
            <a:pPr marL="285750" indent="-285750">
              <a:spcBef>
                <a:spcPts val="600"/>
              </a:spcBef>
              <a:buFont typeface="Arial" pitchFamily="34" charset="0"/>
              <a:buChar char="•"/>
            </a:pPr>
            <a:r>
              <a:rPr lang="ja-JP" altLang="en-US" dirty="0" smtClean="0">
                <a:effectLst>
                  <a:outerShdw blurRad="38100" dist="38100" dir="2700000" algn="tl">
                    <a:srgbClr val="000000">
                      <a:alpha val="43137"/>
                    </a:srgbClr>
                  </a:outerShdw>
                </a:effectLst>
              </a:rPr>
              <a:t>企業での研究者がもっと学会に参加できるような環境作りを希望する。</a:t>
            </a:r>
            <a:endParaRPr lang="en-US" altLang="ja-JP" dirty="0" smtClean="0">
              <a:effectLst>
                <a:outerShdw blurRad="38100" dist="38100" dir="2700000" algn="tl">
                  <a:srgbClr val="000000">
                    <a:alpha val="43137"/>
                  </a:srgbClr>
                </a:outerShdw>
              </a:effectLst>
            </a:endParaRPr>
          </a:p>
          <a:p>
            <a:pPr marL="285750" indent="-285750">
              <a:spcBef>
                <a:spcPts val="600"/>
              </a:spcBef>
              <a:buFont typeface="Arial" pitchFamily="34" charset="0"/>
              <a:buChar char="•"/>
            </a:pPr>
            <a:r>
              <a:rPr lang="ja-JP" altLang="en-US" dirty="0" smtClean="0">
                <a:effectLst>
                  <a:outerShdw blurRad="38100" dist="38100" dir="2700000" algn="tl">
                    <a:srgbClr val="000000">
                      <a:alpha val="43137"/>
                    </a:srgbClr>
                  </a:outerShdw>
                </a:effectLst>
              </a:rPr>
              <a:t>女性研究者同士の情報交換のネットワークができればよい。</a:t>
            </a:r>
            <a:endParaRPr lang="en-US" altLang="ja-JP" dirty="0" smtClean="0">
              <a:effectLst>
                <a:outerShdw blurRad="38100" dist="38100" dir="2700000" algn="tl">
                  <a:srgbClr val="000000">
                    <a:alpha val="43137"/>
                  </a:srgbClr>
                </a:outerShdw>
              </a:effectLst>
            </a:endParaRPr>
          </a:p>
          <a:p>
            <a:pPr marL="285750" indent="-285750">
              <a:spcBef>
                <a:spcPts val="600"/>
              </a:spcBef>
              <a:buFont typeface="Arial" pitchFamily="34" charset="0"/>
              <a:buChar char="•"/>
            </a:pPr>
            <a:r>
              <a:rPr lang="ja-JP" altLang="en-US" dirty="0" smtClean="0">
                <a:effectLst>
                  <a:outerShdw blurRad="38100" dist="38100" dir="2700000" algn="tl">
                    <a:srgbClr val="000000">
                      <a:alpha val="43137"/>
                    </a:srgbClr>
                  </a:outerShdw>
                </a:effectLst>
              </a:rPr>
              <a:t>様々な角度（性別、年齢、立場）から意見交換ができる場があるとよい。</a:t>
            </a: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2721306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角丸四角形 5"/>
          <p:cNvSpPr/>
          <p:nvPr/>
        </p:nvSpPr>
        <p:spPr>
          <a:xfrm>
            <a:off x="533400" y="394890"/>
            <a:ext cx="8077200" cy="900510"/>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タイトル 1"/>
          <p:cNvSpPr>
            <a:spLocks noGrp="1"/>
          </p:cNvSpPr>
          <p:nvPr>
            <p:ph type="title"/>
          </p:nvPr>
        </p:nvSpPr>
        <p:spPr>
          <a:xfrm>
            <a:off x="457200" y="256766"/>
            <a:ext cx="8229600" cy="1143000"/>
          </a:xfrm>
        </p:spPr>
        <p:txBody>
          <a:bodyPr/>
          <a:lstStyle/>
          <a:p>
            <a:r>
              <a:rPr kumimoji="1" lang="ja-JP" altLang="en-US" dirty="0" smtClean="0">
                <a:latin typeface="AR P丸ゴシック体E" pitchFamily="50" charset="-128"/>
                <a:ea typeface="AR P丸ゴシック体E" pitchFamily="50" charset="-128"/>
              </a:rPr>
              <a:t>まとめ・男女参画に対する意識</a:t>
            </a:r>
            <a:endParaRPr kumimoji="1" lang="ja-JP" altLang="en-US" dirty="0">
              <a:latin typeface="AR P丸ゴシック体E" pitchFamily="50" charset="-128"/>
              <a:ea typeface="AR P丸ゴシック体E" pitchFamily="50" charset="-128"/>
            </a:endParaRPr>
          </a:p>
        </p:txBody>
      </p:sp>
      <p:sp>
        <p:nvSpPr>
          <p:cNvPr id="4" name="角丸四角形 3"/>
          <p:cNvSpPr/>
          <p:nvPr/>
        </p:nvSpPr>
        <p:spPr>
          <a:xfrm>
            <a:off x="262877" y="1433736"/>
            <a:ext cx="8568952" cy="5271864"/>
          </a:xfrm>
          <a:prstGeom prst="roundRect">
            <a:avLst>
              <a:gd name="adj" fmla="val 4436"/>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正方形/長方形 6"/>
          <p:cNvSpPr/>
          <p:nvPr/>
        </p:nvSpPr>
        <p:spPr>
          <a:xfrm>
            <a:off x="304800" y="1524000"/>
            <a:ext cx="8455021" cy="6001644"/>
          </a:xfrm>
          <a:prstGeom prst="rect">
            <a:avLst/>
          </a:prstGeom>
        </p:spPr>
        <p:txBody>
          <a:bodyPr wrap="square">
            <a:spAutoFit/>
          </a:bodyPr>
          <a:lstStyle/>
          <a:p>
            <a:pPr marL="285750" indent="-285750">
              <a:spcBef>
                <a:spcPts val="1200"/>
              </a:spcBef>
              <a:buFont typeface="Arial" pitchFamily="34" charset="0"/>
              <a:buChar char="•"/>
            </a:pPr>
            <a:r>
              <a:rPr lang="ja-JP" altLang="en-US" dirty="0" smtClean="0"/>
              <a:t>回答者の性別にかかわらず、女性研究者の数は少ないが、男女間の処遇差はないと思っている人が多かった。</a:t>
            </a:r>
            <a:endParaRPr lang="en-US" altLang="ja-JP" dirty="0" smtClean="0"/>
          </a:p>
          <a:p>
            <a:pPr marL="285750" indent="-285750">
              <a:spcBef>
                <a:spcPts val="1200"/>
              </a:spcBef>
              <a:buFont typeface="Arial" pitchFamily="34" charset="0"/>
              <a:buChar char="•"/>
            </a:pPr>
            <a:r>
              <a:rPr lang="ja-JP" altLang="en-US" dirty="0" smtClean="0"/>
              <a:t>女性研究者の少ない理由として、男性回答者は家庭環境や社会の偏見が多かったが、女性自身は家庭との両立の困難さ、男女の社会的分業、ロールモデルが少ない事などを多くあげていた。</a:t>
            </a:r>
            <a:endParaRPr lang="en-US" altLang="ja-JP" dirty="0" smtClean="0"/>
          </a:p>
          <a:p>
            <a:pPr marL="285750" indent="-285750">
              <a:spcBef>
                <a:spcPts val="1200"/>
              </a:spcBef>
              <a:buFont typeface="Arial" pitchFamily="34" charset="0"/>
              <a:buChar char="•"/>
            </a:pPr>
            <a:r>
              <a:rPr lang="ja-JP" altLang="en-US" dirty="0" smtClean="0"/>
              <a:t>配偶者のいる女性回答者は全員が共働き（そのうち</a:t>
            </a:r>
            <a:r>
              <a:rPr lang="en-US" altLang="ja-JP" dirty="0" smtClean="0"/>
              <a:t>6</a:t>
            </a:r>
            <a:r>
              <a:rPr lang="ja-JP" altLang="en-US" dirty="0" smtClean="0"/>
              <a:t>割は配偶者も研究者）であったのに対し、配偶者のいる男性回答者は</a:t>
            </a:r>
            <a:r>
              <a:rPr lang="en-US" altLang="ja-JP" dirty="0" smtClean="0"/>
              <a:t>36</a:t>
            </a:r>
            <a:r>
              <a:rPr lang="ja-JP" altLang="en-US" dirty="0" smtClean="0"/>
              <a:t>％が共働き（そのうち研究者は</a:t>
            </a:r>
            <a:r>
              <a:rPr lang="en-US" altLang="ja-JP" dirty="0" smtClean="0"/>
              <a:t>29</a:t>
            </a:r>
            <a:r>
              <a:rPr lang="ja-JP" altLang="en-US" dirty="0" smtClean="0"/>
              <a:t>％）であった。また、転職・離職を考えたことのある女性研究者の</a:t>
            </a:r>
            <a:r>
              <a:rPr lang="en-US" altLang="ja-JP" dirty="0" smtClean="0"/>
              <a:t>53</a:t>
            </a:r>
            <a:r>
              <a:rPr lang="ja-JP" altLang="en-US" dirty="0" smtClean="0"/>
              <a:t>％が家庭（結婚、同居、育児等）を理由にあげており（男性では</a:t>
            </a:r>
            <a:r>
              <a:rPr lang="en-US" altLang="ja-JP" dirty="0" smtClean="0"/>
              <a:t>4</a:t>
            </a:r>
            <a:r>
              <a:rPr lang="ja-JP" altLang="en-US" dirty="0" smtClean="0"/>
              <a:t>％）、仕事と家庭の両立の困難さがキャリアの継続に大きく影響していることが示されている。</a:t>
            </a:r>
            <a:endParaRPr lang="en-US" dirty="0" smtClean="0"/>
          </a:p>
          <a:p>
            <a:pPr marL="285750" indent="-285750">
              <a:spcBef>
                <a:spcPts val="1200"/>
              </a:spcBef>
              <a:buFont typeface="Arial" pitchFamily="34" charset="0"/>
              <a:buChar char="•"/>
            </a:pPr>
            <a:r>
              <a:rPr lang="ja-JP" altLang="en-US" dirty="0" smtClean="0"/>
              <a:t>調査結果の全体的な傾向としては生物系他学会と同様の結果を示したが、本学会では</a:t>
            </a:r>
            <a:r>
              <a:rPr lang="en-US" dirty="0" smtClean="0"/>
              <a:t>40</a:t>
            </a:r>
            <a:r>
              <a:rPr lang="ja-JP" altLang="en-US" dirty="0" smtClean="0"/>
              <a:t>歳以上の回答者の女性比率及び</a:t>
            </a:r>
            <a:r>
              <a:rPr lang="en-US" altLang="ja-JP" dirty="0" smtClean="0"/>
              <a:t>PI</a:t>
            </a:r>
            <a:r>
              <a:rPr lang="ja-JP" altLang="en-US" dirty="0" smtClean="0"/>
              <a:t>レベル（講師以上）の女性教員率が他学会と比べても低く、ロールモデルとなる女性</a:t>
            </a:r>
            <a:r>
              <a:rPr lang="en-US" dirty="0" smtClean="0"/>
              <a:t>PI</a:t>
            </a:r>
            <a:r>
              <a:rPr lang="ja-JP" altLang="en-US" dirty="0" smtClean="0"/>
              <a:t>が少ないことが示唆された。</a:t>
            </a:r>
            <a:endParaRPr lang="en-US" altLang="ja-JP" dirty="0" smtClean="0"/>
          </a:p>
          <a:p>
            <a:pPr marL="285750" indent="-285750">
              <a:spcBef>
                <a:spcPts val="1200"/>
              </a:spcBef>
              <a:buFont typeface="Arial" pitchFamily="34" charset="0"/>
              <a:buChar char="•"/>
            </a:pPr>
            <a:r>
              <a:rPr lang="ja-JP" altLang="en-US" dirty="0" smtClean="0"/>
              <a:t>学会年会時における託児所については回答者の</a:t>
            </a:r>
            <a:r>
              <a:rPr lang="en-US" altLang="ja-JP" dirty="0" smtClean="0"/>
              <a:t>8</a:t>
            </a:r>
            <a:r>
              <a:rPr lang="ja-JP" altLang="en-US" dirty="0" smtClean="0"/>
              <a:t>割以上が開設に賛成であった。この結果をうけ、第</a:t>
            </a:r>
            <a:r>
              <a:rPr lang="en-US" altLang="ja-JP" dirty="0" smtClean="0"/>
              <a:t>28</a:t>
            </a:r>
            <a:r>
              <a:rPr lang="ja-JP" altLang="en-US" dirty="0" smtClean="0"/>
              <a:t>回豊橋大会において今後の学会年会における託児所の常設が決定された。</a:t>
            </a:r>
            <a:endParaRPr lang="en-US" dirty="0" smtClean="0"/>
          </a:p>
          <a:p>
            <a:pPr marL="285750" indent="-285750">
              <a:spcBef>
                <a:spcPts val="1200"/>
              </a:spcBef>
              <a:buFont typeface="Arial" pitchFamily="34" charset="0"/>
              <a:buChar char="•"/>
            </a:pPr>
            <a:endParaRPr lang="en-US" altLang="ja-JP" dirty="0" smtClean="0"/>
          </a:p>
          <a:p>
            <a:pPr marL="285750" indent="-285750">
              <a:spcBef>
                <a:spcPts val="1200"/>
              </a:spcBef>
              <a:buFont typeface="Arial" pitchFamily="34" charset="0"/>
              <a:buChar char="•"/>
            </a:pPr>
            <a:endParaRPr lang="en-US" altLang="ja-JP" dirty="0" smtClean="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9650701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角丸四角形 3"/>
          <p:cNvSpPr/>
          <p:nvPr/>
        </p:nvSpPr>
        <p:spPr>
          <a:xfrm>
            <a:off x="1547664" y="2780928"/>
            <a:ext cx="5976664" cy="866750"/>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457200" y="2564904"/>
            <a:ext cx="8229600" cy="1143000"/>
          </a:xfrm>
        </p:spPr>
        <p:txBody>
          <a:bodyPr/>
          <a:lstStyle/>
          <a:p>
            <a:r>
              <a:rPr kumimoji="1" lang="ja-JP" altLang="en-US" dirty="0" smtClean="0">
                <a:latin typeface="AR P丸ゴシック体E" pitchFamily="50" charset="-128"/>
                <a:ea typeface="AR P丸ゴシック体E" pitchFamily="50" charset="-128"/>
              </a:rPr>
              <a:t>男女別キャリアの比較</a:t>
            </a:r>
            <a:endParaRPr kumimoji="1" lang="ja-JP" altLang="en-US" dirty="0">
              <a:latin typeface="AR P丸ゴシック体E" pitchFamily="50" charset="-128"/>
              <a:ea typeface="AR P丸ゴシック体E" pitchFamily="50" charset="-128"/>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076021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角丸四角形 8"/>
          <p:cNvSpPr/>
          <p:nvPr/>
        </p:nvSpPr>
        <p:spPr>
          <a:xfrm>
            <a:off x="4655468" y="1077640"/>
            <a:ext cx="4176464" cy="5328592"/>
          </a:xfrm>
          <a:prstGeom prst="roundRect">
            <a:avLst>
              <a:gd name="adj" fmla="val 4436"/>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角丸四角形 3"/>
          <p:cNvSpPr/>
          <p:nvPr/>
        </p:nvSpPr>
        <p:spPr>
          <a:xfrm>
            <a:off x="251520" y="1052736"/>
            <a:ext cx="4176464" cy="5328592"/>
          </a:xfrm>
          <a:prstGeom prst="roundRect">
            <a:avLst>
              <a:gd name="adj" fmla="val 4436"/>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latin typeface="AR P丸ゴシック体E" pitchFamily="50" charset="-128"/>
              <a:ea typeface="AR P丸ゴシック体E" pitchFamily="50" charset="-128"/>
            </a:endParaRPr>
          </a:p>
        </p:txBody>
      </p:sp>
      <p:sp>
        <p:nvSpPr>
          <p:cNvPr id="5" name="角丸四角形 4"/>
          <p:cNvSpPr/>
          <p:nvPr/>
        </p:nvSpPr>
        <p:spPr>
          <a:xfrm>
            <a:off x="251520" y="303039"/>
            <a:ext cx="8640960" cy="605681"/>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タイトル 1"/>
          <p:cNvSpPr>
            <a:spLocks noGrp="1"/>
          </p:cNvSpPr>
          <p:nvPr>
            <p:ph type="title"/>
          </p:nvPr>
        </p:nvSpPr>
        <p:spPr>
          <a:xfrm>
            <a:off x="333690" y="303039"/>
            <a:ext cx="4124890" cy="562074"/>
          </a:xfrm>
        </p:spPr>
        <p:txBody>
          <a:bodyPr>
            <a:normAutofit/>
          </a:bodyPr>
          <a:lstStyle/>
          <a:p>
            <a:pPr algn="l"/>
            <a:r>
              <a:rPr kumimoji="1" lang="en-US" altLang="ja-JP" sz="2400" dirty="0" smtClean="0">
                <a:latin typeface="AR P丸ゴシック体E" pitchFamily="50" charset="-128"/>
                <a:ea typeface="AR P丸ゴシック体E" pitchFamily="50" charset="-128"/>
              </a:rPr>
              <a:t>3.</a:t>
            </a:r>
            <a:r>
              <a:rPr kumimoji="1" lang="ja-JP" altLang="en-US" sz="2400" dirty="0" smtClean="0">
                <a:latin typeface="AR P丸ゴシック体E" pitchFamily="50" charset="-128"/>
                <a:ea typeface="AR P丸ゴシック体E" pitchFamily="50" charset="-128"/>
              </a:rPr>
              <a:t> </a:t>
            </a:r>
            <a:r>
              <a:rPr lang="ja-JP" altLang="en-US" sz="2400" dirty="0" smtClean="0">
                <a:latin typeface="AR P丸ゴシック体E" pitchFamily="50" charset="-128"/>
                <a:ea typeface="AR P丸ゴシック体E" pitchFamily="50" charset="-128"/>
              </a:rPr>
              <a:t>所属</a:t>
            </a:r>
            <a:r>
              <a:rPr lang="ja-JP" altLang="en-US" sz="2400" dirty="0">
                <a:latin typeface="AR P丸ゴシック体E" pitchFamily="50" charset="-128"/>
                <a:ea typeface="AR P丸ゴシック体E" pitchFamily="50" charset="-128"/>
              </a:rPr>
              <a:t>機関の種別</a:t>
            </a:r>
            <a:endParaRPr kumimoji="1" lang="ja-JP" altLang="en-US" sz="2400" dirty="0">
              <a:latin typeface="AR P丸ゴシック体E" pitchFamily="50" charset="-128"/>
              <a:ea typeface="AR P丸ゴシック体E" pitchFamily="50" charset="-128"/>
            </a:endParaRPr>
          </a:p>
        </p:txBody>
      </p:sp>
      <p:graphicFrame>
        <p:nvGraphicFramePr>
          <p:cNvPr id="7" name="グラフ 6"/>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659617630"/>
              </p:ext>
            </p:extLst>
          </p:nvPr>
        </p:nvGraphicFramePr>
        <p:xfrm>
          <a:off x="559936" y="2762008"/>
          <a:ext cx="4335464" cy="287927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グラフ 7"/>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240600273"/>
              </p:ext>
            </p:extLst>
          </p:nvPr>
        </p:nvGraphicFramePr>
        <p:xfrm>
          <a:off x="5028654" y="2328431"/>
          <a:ext cx="3803278" cy="4112211"/>
        </p:xfrm>
        <a:graphic>
          <a:graphicData uri="http://schemas.openxmlformats.org/drawingml/2006/chart">
            <c:chart xmlns:c="http://schemas.openxmlformats.org/drawingml/2006/chart" xmlns:r="http://schemas.openxmlformats.org/officeDocument/2006/relationships" r:id="rId4"/>
          </a:graphicData>
        </a:graphic>
      </p:graphicFrame>
      <p:sp>
        <p:nvSpPr>
          <p:cNvPr id="10" name="正方形/長方形 9"/>
          <p:cNvSpPr/>
          <p:nvPr/>
        </p:nvSpPr>
        <p:spPr>
          <a:xfrm>
            <a:off x="539225" y="2505333"/>
            <a:ext cx="1296143" cy="923330"/>
          </a:xfrm>
          <a:prstGeom prst="rect">
            <a:avLst/>
          </a:prstGeom>
        </p:spPr>
        <p:txBody>
          <a:bodyPr wrap="square">
            <a:spAutoFit/>
          </a:bodyPr>
          <a:lstStyle/>
          <a:p>
            <a:r>
              <a:rPr lang="ja-JP" altLang="en-US" dirty="0" smtClean="0">
                <a:solidFill>
                  <a:schemeClr val="accent2">
                    <a:lumMod val="75000"/>
                  </a:schemeClr>
                </a:solidFill>
                <a:latin typeface="AR P丸ゴシック体E" pitchFamily="50" charset="-128"/>
                <a:ea typeface="AR P丸ゴシック体E" pitchFamily="50" charset="-128"/>
              </a:rPr>
              <a:t>大学以外の公的研究機関	　</a:t>
            </a:r>
            <a:endParaRPr lang="ja-JP" altLang="en-US" dirty="0">
              <a:solidFill>
                <a:schemeClr val="accent2">
                  <a:lumMod val="75000"/>
                </a:schemeClr>
              </a:solidFill>
              <a:latin typeface="AR P丸ゴシック体E" pitchFamily="50" charset="-128"/>
              <a:ea typeface="AR P丸ゴシック体E" pitchFamily="50" charset="-128"/>
            </a:endParaRPr>
          </a:p>
        </p:txBody>
      </p:sp>
      <p:sp>
        <p:nvSpPr>
          <p:cNvPr id="11" name="正方形/長方形 10"/>
          <p:cNvSpPr/>
          <p:nvPr/>
        </p:nvSpPr>
        <p:spPr>
          <a:xfrm>
            <a:off x="3275528" y="5538961"/>
            <a:ext cx="1080119" cy="369332"/>
          </a:xfrm>
          <a:prstGeom prst="rect">
            <a:avLst/>
          </a:prstGeom>
        </p:spPr>
        <p:txBody>
          <a:bodyPr wrap="square">
            <a:spAutoFit/>
          </a:bodyPr>
          <a:lstStyle/>
          <a:p>
            <a:r>
              <a:rPr lang="ja-JP" altLang="en-US" dirty="0" smtClean="0">
                <a:solidFill>
                  <a:schemeClr val="accent1">
                    <a:lumMod val="50000"/>
                  </a:schemeClr>
                </a:solidFill>
                <a:latin typeface="AR P丸ゴシック体E" pitchFamily="50" charset="-128"/>
                <a:ea typeface="AR P丸ゴシック体E" pitchFamily="50" charset="-128"/>
              </a:rPr>
              <a:t>大学</a:t>
            </a:r>
            <a:endParaRPr lang="ja-JP" altLang="en-US" dirty="0">
              <a:solidFill>
                <a:schemeClr val="accent1">
                  <a:lumMod val="50000"/>
                </a:schemeClr>
              </a:solidFill>
              <a:latin typeface="AR P丸ゴシック体E" pitchFamily="50" charset="-128"/>
              <a:ea typeface="AR P丸ゴシック体E" pitchFamily="50" charset="-128"/>
            </a:endParaRPr>
          </a:p>
        </p:txBody>
      </p:sp>
      <p:sp>
        <p:nvSpPr>
          <p:cNvPr id="12" name="正方形/長方形 11"/>
          <p:cNvSpPr/>
          <p:nvPr/>
        </p:nvSpPr>
        <p:spPr>
          <a:xfrm>
            <a:off x="2051392" y="2320667"/>
            <a:ext cx="1080119" cy="369332"/>
          </a:xfrm>
          <a:prstGeom prst="rect">
            <a:avLst/>
          </a:prstGeom>
        </p:spPr>
        <p:txBody>
          <a:bodyPr wrap="square">
            <a:spAutoFit/>
          </a:bodyPr>
          <a:lstStyle/>
          <a:p>
            <a:r>
              <a:rPr lang="ja-JP" altLang="en-US" dirty="0" smtClean="0">
                <a:solidFill>
                  <a:srgbClr val="00B050"/>
                </a:solidFill>
                <a:latin typeface="AR P丸ゴシック体E" pitchFamily="50" charset="-128"/>
                <a:ea typeface="AR P丸ゴシック体E" pitchFamily="50" charset="-128"/>
              </a:rPr>
              <a:t>民間</a:t>
            </a:r>
            <a:endParaRPr lang="ja-JP" altLang="en-US" dirty="0">
              <a:solidFill>
                <a:srgbClr val="00B050"/>
              </a:solidFill>
              <a:latin typeface="AR P丸ゴシック体E" pitchFamily="50" charset="-128"/>
              <a:ea typeface="AR P丸ゴシック体E" pitchFamily="50" charset="-128"/>
            </a:endParaRPr>
          </a:p>
        </p:txBody>
      </p:sp>
      <p:sp>
        <p:nvSpPr>
          <p:cNvPr id="16" name="テキスト ボックス 15"/>
          <p:cNvSpPr txBox="1"/>
          <p:nvPr/>
        </p:nvSpPr>
        <p:spPr>
          <a:xfrm>
            <a:off x="1619672" y="1268760"/>
            <a:ext cx="1107996" cy="461665"/>
          </a:xfrm>
          <a:prstGeom prst="rect">
            <a:avLst/>
          </a:prstGeom>
          <a:noFill/>
        </p:spPr>
        <p:txBody>
          <a:bodyPr wrap="none" rtlCol="0">
            <a:spAutoFit/>
          </a:bodyPr>
          <a:lstStyle/>
          <a:p>
            <a:r>
              <a:rPr kumimoji="1" lang="ja-JP" altLang="en-US" sz="2400" dirty="0" smtClean="0">
                <a:effectLst>
                  <a:outerShdw blurRad="38100" dist="38100" dir="2700000" algn="tl">
                    <a:srgbClr val="000000">
                      <a:alpha val="43137"/>
                    </a:srgbClr>
                  </a:outerShdw>
                </a:effectLst>
                <a:latin typeface="AR P丸ゴシック体E" pitchFamily="50" charset="-128"/>
                <a:ea typeface="AR P丸ゴシック体E" pitchFamily="50" charset="-128"/>
              </a:rPr>
              <a:t>男　性</a:t>
            </a:r>
            <a:endParaRPr kumimoji="1" lang="ja-JP" altLang="en-US" sz="2400" dirty="0">
              <a:effectLst>
                <a:outerShdw blurRad="38100" dist="38100" dir="2700000" algn="tl">
                  <a:srgbClr val="000000">
                    <a:alpha val="43137"/>
                  </a:srgbClr>
                </a:outerShdw>
              </a:effectLst>
              <a:latin typeface="AR P丸ゴシック体E" pitchFamily="50" charset="-128"/>
              <a:ea typeface="AR P丸ゴシック体E" pitchFamily="50" charset="-128"/>
            </a:endParaRPr>
          </a:p>
        </p:txBody>
      </p:sp>
      <p:sp>
        <p:nvSpPr>
          <p:cNvPr id="17" name="テキスト ボックス 16"/>
          <p:cNvSpPr txBox="1"/>
          <p:nvPr/>
        </p:nvSpPr>
        <p:spPr>
          <a:xfrm>
            <a:off x="6202769" y="1268760"/>
            <a:ext cx="1107996" cy="461665"/>
          </a:xfrm>
          <a:prstGeom prst="rect">
            <a:avLst/>
          </a:prstGeom>
          <a:noFill/>
        </p:spPr>
        <p:txBody>
          <a:bodyPr wrap="none" rtlCol="0">
            <a:spAutoFit/>
          </a:bodyPr>
          <a:lstStyle/>
          <a:p>
            <a:r>
              <a:rPr kumimoji="1" lang="ja-JP" altLang="en-US" sz="2400" dirty="0" smtClean="0">
                <a:effectLst>
                  <a:outerShdw blurRad="38100" dist="38100" dir="2700000" algn="tl">
                    <a:srgbClr val="000000">
                      <a:alpha val="43137"/>
                    </a:srgbClr>
                  </a:outerShdw>
                </a:effectLst>
                <a:latin typeface="AR P丸ゴシック体E" pitchFamily="50" charset="-128"/>
                <a:ea typeface="AR P丸ゴシック体E" pitchFamily="50" charset="-128"/>
              </a:rPr>
              <a:t>女　性</a:t>
            </a:r>
            <a:endParaRPr kumimoji="1" lang="ja-JP" altLang="en-US" sz="2400" dirty="0">
              <a:effectLst>
                <a:outerShdw blurRad="38100" dist="38100" dir="2700000" algn="tl">
                  <a:srgbClr val="000000">
                    <a:alpha val="43137"/>
                  </a:srgbClr>
                </a:outerShdw>
              </a:effectLst>
              <a:latin typeface="AR P丸ゴシック体E" pitchFamily="50" charset="-128"/>
              <a:ea typeface="AR P丸ゴシック体E" pitchFamily="50" charset="-128"/>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5835184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 name="角丸四角形 21"/>
          <p:cNvSpPr/>
          <p:nvPr/>
        </p:nvSpPr>
        <p:spPr>
          <a:xfrm>
            <a:off x="4724400" y="1052736"/>
            <a:ext cx="4320480" cy="5040560"/>
          </a:xfrm>
          <a:prstGeom prst="roundRect">
            <a:avLst>
              <a:gd name="adj" fmla="val 4436"/>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251520" y="303039"/>
            <a:ext cx="4320480" cy="605681"/>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タイトル 1"/>
          <p:cNvSpPr>
            <a:spLocks noGrp="1"/>
          </p:cNvSpPr>
          <p:nvPr>
            <p:ph type="title"/>
          </p:nvPr>
        </p:nvSpPr>
        <p:spPr>
          <a:xfrm>
            <a:off x="333690" y="303039"/>
            <a:ext cx="4124890" cy="562074"/>
          </a:xfrm>
        </p:spPr>
        <p:txBody>
          <a:bodyPr>
            <a:normAutofit/>
          </a:bodyPr>
          <a:lstStyle/>
          <a:p>
            <a:pPr algn="l"/>
            <a:r>
              <a:rPr kumimoji="1" lang="ja-JP" altLang="en-US" sz="2400" dirty="0" smtClean="0">
                <a:latin typeface="AR P丸ゴシック体E" pitchFamily="50" charset="-128"/>
                <a:ea typeface="AR P丸ゴシック体E" pitchFamily="50" charset="-128"/>
              </a:rPr>
              <a:t>４</a:t>
            </a:r>
            <a:r>
              <a:rPr kumimoji="1" lang="en-US" altLang="ja-JP" sz="2400" dirty="0" smtClean="0">
                <a:latin typeface="AR P丸ゴシック体E" pitchFamily="50" charset="-128"/>
                <a:ea typeface="AR P丸ゴシック体E" pitchFamily="50" charset="-128"/>
              </a:rPr>
              <a:t>.</a:t>
            </a:r>
            <a:r>
              <a:rPr kumimoji="1" lang="ja-JP" altLang="en-US" sz="2400" dirty="0" smtClean="0">
                <a:latin typeface="AR P丸ゴシック体E" pitchFamily="50" charset="-128"/>
                <a:ea typeface="AR P丸ゴシック体E" pitchFamily="50" charset="-128"/>
              </a:rPr>
              <a:t> 年齢</a:t>
            </a:r>
            <a:endParaRPr kumimoji="1" lang="ja-JP" altLang="en-US" sz="2400" dirty="0">
              <a:latin typeface="AR P丸ゴシック体E" pitchFamily="50" charset="-128"/>
              <a:ea typeface="AR P丸ゴシック体E" pitchFamily="50" charset="-128"/>
            </a:endParaRPr>
          </a:p>
        </p:txBody>
      </p:sp>
      <p:grpSp>
        <p:nvGrpSpPr>
          <p:cNvPr id="17" name="グループ化 16"/>
          <p:cNvGrpSpPr/>
          <p:nvPr/>
        </p:nvGrpSpPr>
        <p:grpSpPr>
          <a:xfrm>
            <a:off x="251520" y="1052736"/>
            <a:ext cx="4320480" cy="5040560"/>
            <a:chOff x="251520" y="1052736"/>
            <a:chExt cx="8640960" cy="5040560"/>
          </a:xfrm>
        </p:grpSpPr>
        <p:sp>
          <p:nvSpPr>
            <p:cNvPr id="4" name="角丸四角形 3"/>
            <p:cNvSpPr/>
            <p:nvPr/>
          </p:nvSpPr>
          <p:spPr>
            <a:xfrm>
              <a:off x="251520" y="1052736"/>
              <a:ext cx="8640960" cy="5040560"/>
            </a:xfrm>
            <a:prstGeom prst="roundRect">
              <a:avLst>
                <a:gd name="adj" fmla="val 4436"/>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9" name="グラフ 8"/>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529386315"/>
                </p:ext>
              </p:extLst>
            </p:nvPr>
          </p:nvGraphicFramePr>
          <p:xfrm>
            <a:off x="503548" y="1484784"/>
            <a:ext cx="8136904" cy="4536504"/>
          </p:xfrm>
          <a:graphic>
            <a:graphicData uri="http://schemas.openxmlformats.org/drawingml/2006/chart">
              <c:chart xmlns:c="http://schemas.openxmlformats.org/drawingml/2006/chart" xmlns:r="http://schemas.openxmlformats.org/officeDocument/2006/relationships" r:id="rId3"/>
            </a:graphicData>
          </a:graphic>
        </p:graphicFrame>
        <p:sp>
          <p:nvSpPr>
            <p:cNvPr id="10" name="テキスト ボックス 9"/>
            <p:cNvSpPr txBox="1"/>
            <p:nvPr/>
          </p:nvSpPr>
          <p:spPr>
            <a:xfrm rot="16200000">
              <a:off x="102763" y="3145712"/>
              <a:ext cx="697627" cy="400110"/>
            </a:xfrm>
            <a:prstGeom prst="rect">
              <a:avLst/>
            </a:prstGeom>
            <a:noFill/>
          </p:spPr>
          <p:txBody>
            <a:bodyPr wrap="none" rtlCol="0">
              <a:spAutoFit/>
            </a:bodyPr>
            <a:lstStyle/>
            <a:p>
              <a:r>
                <a:rPr kumimoji="1" lang="ja-JP" altLang="en-US" sz="2000" dirty="0" smtClean="0">
                  <a:effectLst>
                    <a:outerShdw blurRad="38100" dist="38100" dir="2700000" algn="tl">
                      <a:srgbClr val="000000">
                        <a:alpha val="43137"/>
                      </a:srgbClr>
                    </a:outerShdw>
                  </a:effectLst>
                  <a:latin typeface="AR P丸ゴシック体E" pitchFamily="50" charset="-128"/>
                  <a:ea typeface="AR P丸ゴシック体E" pitchFamily="50" charset="-128"/>
                </a:rPr>
                <a:t>件数</a:t>
              </a:r>
              <a:endParaRPr kumimoji="1" lang="ja-JP" altLang="en-US" sz="2000" dirty="0">
                <a:effectLst>
                  <a:outerShdw blurRad="38100" dist="38100" dir="2700000" algn="tl">
                    <a:srgbClr val="000000">
                      <a:alpha val="43137"/>
                    </a:srgbClr>
                  </a:outerShdw>
                </a:effectLst>
                <a:latin typeface="AR P丸ゴシック体E" pitchFamily="50" charset="-128"/>
                <a:ea typeface="AR P丸ゴシック体E" pitchFamily="50" charset="-128"/>
              </a:endParaRPr>
            </a:p>
          </p:txBody>
        </p:sp>
        <p:cxnSp>
          <p:nvCxnSpPr>
            <p:cNvPr id="13" name="直線コネクタ 12"/>
            <p:cNvCxnSpPr/>
            <p:nvPr/>
          </p:nvCxnSpPr>
          <p:spPr>
            <a:xfrm>
              <a:off x="4860032" y="1437555"/>
              <a:ext cx="0" cy="3816424"/>
            </a:xfrm>
            <a:prstGeom prst="line">
              <a:avLst/>
            </a:prstGeom>
            <a:ln w="38100">
              <a:solidFill>
                <a:srgbClr val="00B050"/>
              </a:solidFill>
              <a:prstDash val="sysDash"/>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aphicFrame>
        <p:nvGraphicFramePr>
          <p:cNvPr id="19" name="グラフ 18"/>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285535195"/>
              </p:ext>
            </p:extLst>
          </p:nvPr>
        </p:nvGraphicFramePr>
        <p:xfrm>
          <a:off x="4860032" y="1068586"/>
          <a:ext cx="4536504" cy="5040560"/>
        </p:xfrm>
        <a:graphic>
          <a:graphicData uri="http://schemas.openxmlformats.org/drawingml/2006/chart">
            <c:chart xmlns:c="http://schemas.openxmlformats.org/drawingml/2006/chart" xmlns:r="http://schemas.openxmlformats.org/officeDocument/2006/relationships" r:id="rId4"/>
          </a:graphicData>
        </a:graphic>
      </p:graphicFrame>
      <p:sp>
        <p:nvSpPr>
          <p:cNvPr id="20" name="角丸四角形 19"/>
          <p:cNvSpPr/>
          <p:nvPr/>
        </p:nvSpPr>
        <p:spPr>
          <a:xfrm>
            <a:off x="7236296" y="1124744"/>
            <a:ext cx="936104" cy="4895056"/>
          </a:xfrm>
          <a:prstGeom prst="roundRect">
            <a:avLst/>
          </a:prstGeom>
          <a:noFill/>
          <a:ln w="38100">
            <a:solidFill>
              <a:srgbClr val="7030A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effectLst>
                <a:outerShdw blurRad="38100" dist="38100" dir="2700000" algn="tl">
                  <a:srgbClr val="000000">
                    <a:alpha val="43137"/>
                  </a:srgbClr>
                </a:outerShdw>
              </a:effectLst>
            </a:endParaRPr>
          </a:p>
        </p:txBody>
      </p:sp>
      <p:sp>
        <p:nvSpPr>
          <p:cNvPr id="23" name="角丸四角形 22"/>
          <p:cNvSpPr/>
          <p:nvPr/>
        </p:nvSpPr>
        <p:spPr>
          <a:xfrm>
            <a:off x="4706764" y="303039"/>
            <a:ext cx="4320480" cy="605681"/>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タイトル 1"/>
          <p:cNvSpPr txBox="1">
            <a:spLocks/>
          </p:cNvSpPr>
          <p:nvPr/>
        </p:nvSpPr>
        <p:spPr>
          <a:xfrm>
            <a:off x="4724400" y="346646"/>
            <a:ext cx="4124890" cy="56207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smtClean="0">
                <a:latin typeface="AR P丸ゴシック体E" pitchFamily="50" charset="-128"/>
                <a:ea typeface="AR P丸ゴシック体E" pitchFamily="50" charset="-128"/>
              </a:rPr>
              <a:t>５</a:t>
            </a:r>
            <a:r>
              <a:rPr lang="en-US" altLang="ja-JP" sz="2400" dirty="0" smtClean="0">
                <a:latin typeface="AR P丸ゴシック体E" pitchFamily="50" charset="-128"/>
                <a:ea typeface="AR P丸ゴシック体E" pitchFamily="50" charset="-128"/>
              </a:rPr>
              <a:t>.</a:t>
            </a:r>
            <a:r>
              <a:rPr lang="ja-JP" altLang="en-US" sz="2400" dirty="0" smtClean="0">
                <a:latin typeface="AR P丸ゴシック体E" pitchFamily="50" charset="-128"/>
                <a:ea typeface="AR P丸ゴシック体E" pitchFamily="50" charset="-128"/>
              </a:rPr>
              <a:t> 役職</a:t>
            </a:r>
            <a:endParaRPr lang="ja-JP" altLang="en-US" sz="2400" dirty="0">
              <a:latin typeface="AR P丸ゴシック体E" pitchFamily="50" charset="-128"/>
              <a:ea typeface="AR P丸ゴシック体E" pitchFamily="50" charset="-128"/>
            </a:endParaRPr>
          </a:p>
        </p:txBody>
      </p:sp>
      <p:sp>
        <p:nvSpPr>
          <p:cNvPr id="14" name="テキスト ボックス 2"/>
          <p:cNvSpPr txBox="1"/>
          <p:nvPr/>
        </p:nvSpPr>
        <p:spPr>
          <a:xfrm>
            <a:off x="304800" y="6027003"/>
            <a:ext cx="8610600" cy="830997"/>
          </a:xfrm>
          <a:prstGeom prst="rect">
            <a:avLst/>
          </a:prstGeom>
          <a:noFill/>
        </p:spPr>
        <p:txBody>
          <a:bodyPr wrap="square" rtlCol="0">
            <a:spAutoFit/>
          </a:bodyPr>
          <a:lstStyle/>
          <a:p>
            <a:r>
              <a:rPr lang="ja-JP" altLang="en-US" sz="2400" dirty="0" smtClean="0">
                <a:latin typeface="AR P丸ゴシック体E" pitchFamily="50" charset="-128"/>
                <a:ea typeface="AR P丸ゴシック体E" pitchFamily="50" charset="-128"/>
              </a:rPr>
              <a:t>・（生命生物系他学会と比較して）</a:t>
            </a:r>
            <a:r>
              <a:rPr lang="en-US" altLang="ja-JP" sz="2400" dirty="0" smtClean="0">
                <a:latin typeface="AR P丸ゴシック体E" pitchFamily="50" charset="-128"/>
                <a:ea typeface="AR P丸ゴシック体E" pitchFamily="50" charset="-128"/>
              </a:rPr>
              <a:t>40</a:t>
            </a:r>
            <a:r>
              <a:rPr lang="ja-JP" altLang="en-US" sz="2400" dirty="0" smtClean="0">
                <a:latin typeface="AR P丸ゴシック体E" pitchFamily="50" charset="-128"/>
                <a:ea typeface="AR P丸ゴシック体E" pitchFamily="50" charset="-128"/>
              </a:rPr>
              <a:t>歳以上の女性研究者、ＰＩレベルの女性教員が少ない。</a:t>
            </a:r>
            <a:endParaRPr lang="en-US" altLang="ja-JP" sz="2400" dirty="0" smtClean="0">
              <a:latin typeface="AR P丸ゴシック体E" pitchFamily="50" charset="-128"/>
              <a:ea typeface="AR P丸ゴシック体E" pitchFamily="50" charset="-128"/>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0725334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 name="角丸四角形 24"/>
          <p:cNvSpPr/>
          <p:nvPr/>
        </p:nvSpPr>
        <p:spPr>
          <a:xfrm>
            <a:off x="4751512" y="260648"/>
            <a:ext cx="4320480" cy="622830"/>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角丸四角形 25"/>
          <p:cNvSpPr/>
          <p:nvPr/>
        </p:nvSpPr>
        <p:spPr>
          <a:xfrm>
            <a:off x="4751512" y="1039961"/>
            <a:ext cx="4320480" cy="5577131"/>
          </a:xfrm>
          <a:prstGeom prst="roundRect">
            <a:avLst>
              <a:gd name="adj" fmla="val 4436"/>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角丸四角形 5"/>
          <p:cNvSpPr/>
          <p:nvPr/>
        </p:nvSpPr>
        <p:spPr>
          <a:xfrm>
            <a:off x="179512" y="260648"/>
            <a:ext cx="4320480" cy="605681"/>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412415" y="362273"/>
            <a:ext cx="3316934" cy="461665"/>
          </a:xfrm>
          <a:prstGeom prst="rect">
            <a:avLst/>
          </a:prstGeom>
          <a:noFill/>
        </p:spPr>
        <p:txBody>
          <a:bodyPr wrap="none" rtlCol="0">
            <a:spAutoFit/>
          </a:bodyPr>
          <a:lstStyle/>
          <a:p>
            <a:r>
              <a:rPr lang="en-US" altLang="ja-JP" sz="2400" dirty="0">
                <a:latin typeface="AR P丸ゴシック体E" pitchFamily="50" charset="-128"/>
                <a:ea typeface="AR P丸ゴシック体E" pitchFamily="50" charset="-128"/>
              </a:rPr>
              <a:t>6</a:t>
            </a:r>
            <a:r>
              <a:rPr lang="en-US" altLang="ja-JP" sz="2400" dirty="0" smtClean="0">
                <a:latin typeface="AR P丸ゴシック体E" pitchFamily="50" charset="-128"/>
                <a:ea typeface="AR P丸ゴシック体E" pitchFamily="50" charset="-128"/>
              </a:rPr>
              <a:t>.</a:t>
            </a:r>
            <a:r>
              <a:rPr lang="ja-JP" altLang="en-US" sz="2400" dirty="0" smtClean="0">
                <a:latin typeface="AR P丸ゴシック体E" pitchFamily="50" charset="-128"/>
                <a:ea typeface="AR P丸ゴシック体E" pitchFamily="50" charset="-128"/>
              </a:rPr>
              <a:t> 研究</a:t>
            </a:r>
            <a:r>
              <a:rPr lang="ja-JP" altLang="en-US" sz="2400" dirty="0">
                <a:latin typeface="AR P丸ゴシック体E" pitchFamily="50" charset="-128"/>
                <a:ea typeface="AR P丸ゴシック体E" pitchFamily="50" charset="-128"/>
              </a:rPr>
              <a:t>開発資金の規模</a:t>
            </a:r>
            <a:endParaRPr kumimoji="1" lang="ja-JP" altLang="en-US" sz="2400" dirty="0">
              <a:latin typeface="AR P丸ゴシック体E" pitchFamily="50" charset="-128"/>
              <a:ea typeface="AR P丸ゴシック体E" pitchFamily="50" charset="-128"/>
            </a:endParaRPr>
          </a:p>
        </p:txBody>
      </p:sp>
      <p:sp>
        <p:nvSpPr>
          <p:cNvPr id="5" name="角丸四角形 4"/>
          <p:cNvSpPr/>
          <p:nvPr/>
        </p:nvSpPr>
        <p:spPr>
          <a:xfrm>
            <a:off x="179512" y="1010345"/>
            <a:ext cx="4320480" cy="5616624"/>
          </a:xfrm>
          <a:prstGeom prst="roundRect">
            <a:avLst>
              <a:gd name="adj" fmla="val 4436"/>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テキスト ボックス 8"/>
          <p:cNvSpPr txBox="1"/>
          <p:nvPr/>
        </p:nvSpPr>
        <p:spPr>
          <a:xfrm rot="16200000">
            <a:off x="-141281" y="3009776"/>
            <a:ext cx="697627" cy="200055"/>
          </a:xfrm>
          <a:prstGeom prst="rect">
            <a:avLst/>
          </a:prstGeom>
          <a:noFill/>
        </p:spPr>
        <p:txBody>
          <a:bodyPr wrap="none" rtlCol="0">
            <a:spAutoFit/>
          </a:bodyPr>
          <a:lstStyle/>
          <a:p>
            <a:r>
              <a:rPr kumimoji="1" lang="ja-JP" altLang="en-US" sz="2000" dirty="0" smtClean="0">
                <a:effectLst>
                  <a:outerShdw blurRad="38100" dist="38100" dir="2700000" algn="tl">
                    <a:srgbClr val="000000">
                      <a:alpha val="43137"/>
                    </a:srgbClr>
                  </a:outerShdw>
                </a:effectLst>
                <a:latin typeface="AR P丸ゴシック体E" pitchFamily="50" charset="-128"/>
                <a:ea typeface="AR P丸ゴシック体E" pitchFamily="50" charset="-128"/>
              </a:rPr>
              <a:t>件数</a:t>
            </a:r>
            <a:endParaRPr kumimoji="1" lang="ja-JP" altLang="en-US" sz="2000" dirty="0">
              <a:effectLst>
                <a:outerShdw blurRad="38100" dist="38100" dir="2700000" algn="tl">
                  <a:srgbClr val="000000">
                    <a:alpha val="43137"/>
                  </a:srgbClr>
                </a:outerShdw>
              </a:effectLst>
              <a:latin typeface="AR P丸ゴシック体E" pitchFamily="50" charset="-128"/>
              <a:ea typeface="AR P丸ゴシック体E" pitchFamily="50" charset="-128"/>
            </a:endParaRPr>
          </a:p>
        </p:txBody>
      </p:sp>
      <p:graphicFrame>
        <p:nvGraphicFramePr>
          <p:cNvPr id="10" name="グラフ 9"/>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699311275"/>
              </p:ext>
            </p:extLst>
          </p:nvPr>
        </p:nvGraphicFramePr>
        <p:xfrm>
          <a:off x="395536" y="1293442"/>
          <a:ext cx="3821578" cy="3596044"/>
        </p:xfrm>
        <a:graphic>
          <a:graphicData uri="http://schemas.openxmlformats.org/drawingml/2006/chart">
            <c:chart xmlns:c="http://schemas.openxmlformats.org/drawingml/2006/chart" xmlns:r="http://schemas.openxmlformats.org/officeDocument/2006/relationships" r:id="rId3"/>
          </a:graphicData>
        </a:graphic>
      </p:graphicFrame>
      <p:sp>
        <p:nvSpPr>
          <p:cNvPr id="11" name="テキスト ボックス 10"/>
          <p:cNvSpPr txBox="1"/>
          <p:nvPr/>
        </p:nvSpPr>
        <p:spPr>
          <a:xfrm rot="5400000">
            <a:off x="1004465" y="4873875"/>
            <a:ext cx="400110" cy="312650"/>
          </a:xfrm>
          <a:prstGeom prst="rect">
            <a:avLst/>
          </a:prstGeom>
          <a:noFill/>
        </p:spPr>
        <p:txBody>
          <a:bodyPr wrap="none" rtlCol="0">
            <a:spAutoFit/>
          </a:bodyPr>
          <a:lstStyle/>
          <a:p>
            <a:r>
              <a:rPr kumimoji="1" lang="en-US" altLang="ja-JP" dirty="0" smtClean="0">
                <a:effectLst>
                  <a:outerShdw blurRad="38100" dist="38100" dir="2700000" algn="tl">
                    <a:srgbClr val="000000">
                      <a:alpha val="43137"/>
                    </a:srgbClr>
                  </a:outerShdw>
                </a:effectLst>
                <a:latin typeface="AR P丸ゴシック体E" pitchFamily="50" charset="-128"/>
                <a:ea typeface="AR P丸ゴシック体E" pitchFamily="50" charset="-128"/>
              </a:rPr>
              <a:t>&gt;100</a:t>
            </a:r>
            <a:endParaRPr kumimoji="1" lang="ja-JP" altLang="en-US" dirty="0">
              <a:effectLst>
                <a:outerShdw blurRad="38100" dist="38100" dir="2700000" algn="tl">
                  <a:srgbClr val="000000">
                    <a:alpha val="43137"/>
                  </a:srgbClr>
                </a:outerShdw>
              </a:effectLst>
              <a:latin typeface="AR P丸ゴシック体E" pitchFamily="50" charset="-128"/>
              <a:ea typeface="AR P丸ゴシック体E" pitchFamily="50" charset="-128"/>
            </a:endParaRPr>
          </a:p>
        </p:txBody>
      </p:sp>
      <p:sp>
        <p:nvSpPr>
          <p:cNvPr id="12" name="テキスト ボックス 11"/>
          <p:cNvSpPr txBox="1"/>
          <p:nvPr/>
        </p:nvSpPr>
        <p:spPr>
          <a:xfrm rot="5400000">
            <a:off x="1479388" y="4956831"/>
            <a:ext cx="566021" cy="312650"/>
          </a:xfrm>
          <a:prstGeom prst="rect">
            <a:avLst/>
          </a:prstGeom>
          <a:noFill/>
        </p:spPr>
        <p:txBody>
          <a:bodyPr wrap="none" rtlCol="0">
            <a:spAutoFit/>
          </a:bodyPr>
          <a:lstStyle/>
          <a:p>
            <a:r>
              <a:rPr kumimoji="1" lang="en-US" altLang="ja-JP" dirty="0" smtClean="0">
                <a:effectLst>
                  <a:outerShdw blurRad="38100" dist="38100" dir="2700000" algn="tl">
                    <a:srgbClr val="000000">
                      <a:alpha val="43137"/>
                    </a:srgbClr>
                  </a:outerShdw>
                </a:effectLst>
                <a:latin typeface="AR P丸ゴシック体E" pitchFamily="50" charset="-128"/>
                <a:ea typeface="AR P丸ゴシック体E" pitchFamily="50" charset="-128"/>
              </a:rPr>
              <a:t>100‐</a:t>
            </a:r>
            <a:r>
              <a:rPr lang="en-US" altLang="ja-JP" dirty="0" smtClean="0">
                <a:effectLst>
                  <a:outerShdw blurRad="38100" dist="38100" dir="2700000" algn="tl">
                    <a:srgbClr val="000000">
                      <a:alpha val="43137"/>
                    </a:srgbClr>
                  </a:outerShdw>
                </a:effectLst>
                <a:latin typeface="AR P丸ゴシック体E" pitchFamily="50" charset="-128"/>
                <a:ea typeface="AR P丸ゴシック体E" pitchFamily="50" charset="-128"/>
              </a:rPr>
              <a:t>500</a:t>
            </a:r>
            <a:endParaRPr kumimoji="1" lang="ja-JP" altLang="en-US" dirty="0">
              <a:effectLst>
                <a:outerShdw blurRad="38100" dist="38100" dir="2700000" algn="tl">
                  <a:srgbClr val="000000">
                    <a:alpha val="43137"/>
                  </a:srgbClr>
                </a:outerShdw>
              </a:effectLst>
              <a:latin typeface="AR P丸ゴシック体E" pitchFamily="50" charset="-128"/>
              <a:ea typeface="AR P丸ゴシック体E" pitchFamily="50" charset="-128"/>
            </a:endParaRPr>
          </a:p>
        </p:txBody>
      </p:sp>
      <p:sp>
        <p:nvSpPr>
          <p:cNvPr id="13" name="テキスト ボックス 12"/>
          <p:cNvSpPr txBox="1"/>
          <p:nvPr/>
        </p:nvSpPr>
        <p:spPr>
          <a:xfrm rot="5400000">
            <a:off x="1961753" y="4991295"/>
            <a:ext cx="634950" cy="312650"/>
          </a:xfrm>
          <a:prstGeom prst="rect">
            <a:avLst/>
          </a:prstGeom>
          <a:noFill/>
        </p:spPr>
        <p:txBody>
          <a:bodyPr wrap="none" rtlCol="0">
            <a:spAutoFit/>
          </a:bodyPr>
          <a:lstStyle/>
          <a:p>
            <a:r>
              <a:rPr lang="en-US" altLang="ja-JP" dirty="0" smtClean="0">
                <a:effectLst>
                  <a:outerShdw blurRad="38100" dist="38100" dir="2700000" algn="tl">
                    <a:srgbClr val="000000">
                      <a:alpha val="43137"/>
                    </a:srgbClr>
                  </a:outerShdw>
                </a:effectLst>
                <a:latin typeface="AR P丸ゴシック体E" pitchFamily="50" charset="-128"/>
                <a:ea typeface="AR P丸ゴシック体E" pitchFamily="50" charset="-128"/>
              </a:rPr>
              <a:t>500-1000</a:t>
            </a:r>
            <a:endParaRPr kumimoji="1" lang="ja-JP" altLang="en-US" dirty="0">
              <a:effectLst>
                <a:outerShdw blurRad="38100" dist="38100" dir="2700000" algn="tl">
                  <a:srgbClr val="000000">
                    <a:alpha val="43137"/>
                  </a:srgbClr>
                </a:outerShdw>
              </a:effectLst>
              <a:latin typeface="AR P丸ゴシック体E" pitchFamily="50" charset="-128"/>
              <a:ea typeface="AR P丸ゴシック体E" pitchFamily="50" charset="-128"/>
            </a:endParaRPr>
          </a:p>
        </p:txBody>
      </p:sp>
      <p:sp>
        <p:nvSpPr>
          <p:cNvPr id="14" name="テキスト ボックス 13"/>
          <p:cNvSpPr txBox="1"/>
          <p:nvPr/>
        </p:nvSpPr>
        <p:spPr>
          <a:xfrm rot="5400000">
            <a:off x="2457810" y="5026962"/>
            <a:ext cx="706283" cy="312650"/>
          </a:xfrm>
          <a:prstGeom prst="rect">
            <a:avLst/>
          </a:prstGeom>
          <a:noFill/>
        </p:spPr>
        <p:txBody>
          <a:bodyPr wrap="none" rtlCol="0">
            <a:spAutoFit/>
          </a:bodyPr>
          <a:lstStyle/>
          <a:p>
            <a:r>
              <a:rPr lang="en-US" altLang="ja-JP" dirty="0" smtClean="0">
                <a:effectLst>
                  <a:outerShdw blurRad="38100" dist="38100" dir="2700000" algn="tl">
                    <a:srgbClr val="000000">
                      <a:alpha val="43137"/>
                    </a:srgbClr>
                  </a:outerShdw>
                </a:effectLst>
                <a:latin typeface="AR P丸ゴシック体E" pitchFamily="50" charset="-128"/>
                <a:ea typeface="AR P丸ゴシック体E" pitchFamily="50" charset="-128"/>
              </a:rPr>
              <a:t>1000-2000</a:t>
            </a:r>
            <a:endParaRPr kumimoji="1" lang="ja-JP" altLang="en-US" dirty="0">
              <a:effectLst>
                <a:outerShdw blurRad="38100" dist="38100" dir="2700000" algn="tl">
                  <a:srgbClr val="000000">
                    <a:alpha val="43137"/>
                  </a:srgbClr>
                </a:outerShdw>
              </a:effectLst>
              <a:latin typeface="AR P丸ゴシック体E" pitchFamily="50" charset="-128"/>
              <a:ea typeface="AR P丸ゴシック体E" pitchFamily="50" charset="-128"/>
            </a:endParaRPr>
          </a:p>
        </p:txBody>
      </p:sp>
      <p:sp>
        <p:nvSpPr>
          <p:cNvPr id="15" name="テキスト ボックス 14"/>
          <p:cNvSpPr txBox="1"/>
          <p:nvPr/>
        </p:nvSpPr>
        <p:spPr>
          <a:xfrm rot="5400000">
            <a:off x="3011896" y="5032172"/>
            <a:ext cx="716703" cy="312650"/>
          </a:xfrm>
          <a:prstGeom prst="rect">
            <a:avLst/>
          </a:prstGeom>
          <a:noFill/>
        </p:spPr>
        <p:txBody>
          <a:bodyPr wrap="none" rtlCol="0">
            <a:spAutoFit/>
          </a:bodyPr>
          <a:lstStyle/>
          <a:p>
            <a:r>
              <a:rPr lang="en-US" altLang="ja-JP" dirty="0" smtClean="0">
                <a:effectLst>
                  <a:outerShdw blurRad="38100" dist="38100" dir="2700000" algn="tl">
                    <a:srgbClr val="000000">
                      <a:alpha val="43137"/>
                    </a:srgbClr>
                  </a:outerShdw>
                </a:effectLst>
                <a:latin typeface="AR P丸ゴシック体E" pitchFamily="50" charset="-128"/>
                <a:ea typeface="AR P丸ゴシック体E" pitchFamily="50" charset="-128"/>
              </a:rPr>
              <a:t>2000-3000</a:t>
            </a:r>
            <a:endParaRPr kumimoji="1" lang="ja-JP" altLang="en-US" dirty="0">
              <a:effectLst>
                <a:outerShdw blurRad="38100" dist="38100" dir="2700000" algn="tl">
                  <a:srgbClr val="000000">
                    <a:alpha val="43137"/>
                  </a:srgbClr>
                </a:outerShdw>
              </a:effectLst>
              <a:latin typeface="AR P丸ゴシック体E" pitchFamily="50" charset="-128"/>
              <a:ea typeface="AR P丸ゴシック体E" pitchFamily="50" charset="-128"/>
            </a:endParaRPr>
          </a:p>
        </p:txBody>
      </p:sp>
      <p:sp>
        <p:nvSpPr>
          <p:cNvPr id="16" name="テキスト ボックス 15"/>
          <p:cNvSpPr txBox="1"/>
          <p:nvPr/>
        </p:nvSpPr>
        <p:spPr>
          <a:xfrm rot="5400000">
            <a:off x="3598679" y="4914752"/>
            <a:ext cx="481863" cy="312650"/>
          </a:xfrm>
          <a:prstGeom prst="rect">
            <a:avLst/>
          </a:prstGeom>
          <a:noFill/>
        </p:spPr>
        <p:txBody>
          <a:bodyPr wrap="none" rtlCol="0">
            <a:spAutoFit/>
          </a:bodyPr>
          <a:lstStyle/>
          <a:p>
            <a:r>
              <a:rPr lang="en-US" altLang="ja-JP" dirty="0" smtClean="0">
                <a:effectLst>
                  <a:outerShdw blurRad="38100" dist="38100" dir="2700000" algn="tl">
                    <a:srgbClr val="000000">
                      <a:alpha val="43137"/>
                    </a:srgbClr>
                  </a:outerShdw>
                </a:effectLst>
                <a:latin typeface="AR P丸ゴシック体E" pitchFamily="50" charset="-128"/>
                <a:ea typeface="AR P丸ゴシック体E" pitchFamily="50" charset="-128"/>
              </a:rPr>
              <a:t>&gt;3000</a:t>
            </a:r>
            <a:endParaRPr kumimoji="1" lang="ja-JP" altLang="en-US" dirty="0">
              <a:effectLst>
                <a:outerShdw blurRad="38100" dist="38100" dir="2700000" algn="tl">
                  <a:srgbClr val="000000">
                    <a:alpha val="43137"/>
                  </a:srgbClr>
                </a:outerShdw>
              </a:effectLst>
              <a:latin typeface="AR P丸ゴシック体E" pitchFamily="50" charset="-128"/>
              <a:ea typeface="AR P丸ゴシック体E" pitchFamily="50" charset="-128"/>
            </a:endParaRPr>
          </a:p>
        </p:txBody>
      </p:sp>
      <p:sp>
        <p:nvSpPr>
          <p:cNvPr id="17" name="テキスト ボックス 16"/>
          <p:cNvSpPr txBox="1"/>
          <p:nvPr/>
        </p:nvSpPr>
        <p:spPr>
          <a:xfrm>
            <a:off x="2339752" y="6216982"/>
            <a:ext cx="986167" cy="400110"/>
          </a:xfrm>
          <a:prstGeom prst="rect">
            <a:avLst/>
          </a:prstGeom>
          <a:noFill/>
        </p:spPr>
        <p:txBody>
          <a:bodyPr wrap="none" rtlCol="0">
            <a:spAutoFit/>
          </a:bodyPr>
          <a:lstStyle/>
          <a:p>
            <a:r>
              <a:rPr lang="ja-JP" altLang="en-US" sz="2000" dirty="0" smtClean="0">
                <a:effectLst>
                  <a:outerShdw blurRad="38100" dist="38100" dir="2700000" algn="tl">
                    <a:srgbClr val="000000">
                      <a:alpha val="43137"/>
                    </a:srgbClr>
                  </a:outerShdw>
                </a:effectLst>
                <a:latin typeface="AR P丸ゴシック体E" pitchFamily="50" charset="-128"/>
                <a:ea typeface="AR P丸ゴシック体E" pitchFamily="50" charset="-128"/>
              </a:rPr>
              <a:t>（万円）</a:t>
            </a:r>
            <a:endParaRPr lang="en-US" altLang="ja-JP" sz="2000" dirty="0" smtClean="0">
              <a:effectLst>
                <a:outerShdw blurRad="38100" dist="38100" dir="2700000" algn="tl">
                  <a:srgbClr val="000000">
                    <a:alpha val="43137"/>
                  </a:srgbClr>
                </a:outerShdw>
              </a:effectLst>
              <a:latin typeface="AR P丸ゴシック体E" pitchFamily="50" charset="-128"/>
              <a:ea typeface="AR P丸ゴシック体E" pitchFamily="50" charset="-128"/>
            </a:endParaRPr>
          </a:p>
        </p:txBody>
      </p:sp>
      <p:sp>
        <p:nvSpPr>
          <p:cNvPr id="18" name="角丸四角形 17"/>
          <p:cNvSpPr/>
          <p:nvPr/>
        </p:nvSpPr>
        <p:spPr>
          <a:xfrm>
            <a:off x="1918724" y="1226369"/>
            <a:ext cx="2182520" cy="4990613"/>
          </a:xfrm>
          <a:prstGeom prst="roundRect">
            <a:avLst>
              <a:gd name="adj" fmla="val 8675"/>
            </a:avLst>
          </a:prstGeom>
          <a:noFill/>
          <a:ln w="38100">
            <a:solidFill>
              <a:srgbClr val="7030A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effectLst>
                <a:outerShdw blurRad="38100" dist="38100" dir="2700000" algn="tl">
                  <a:srgbClr val="000000">
                    <a:alpha val="43137"/>
                  </a:srgbClr>
                </a:outerShdw>
              </a:effectLst>
            </a:endParaRPr>
          </a:p>
        </p:txBody>
      </p:sp>
      <p:graphicFrame>
        <p:nvGraphicFramePr>
          <p:cNvPr id="21" name="グラフ 20"/>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38473126"/>
              </p:ext>
            </p:extLst>
          </p:nvPr>
        </p:nvGraphicFramePr>
        <p:xfrm>
          <a:off x="4732895" y="1154360"/>
          <a:ext cx="4339097" cy="5462731"/>
        </p:xfrm>
        <a:graphic>
          <a:graphicData uri="http://schemas.openxmlformats.org/drawingml/2006/chart">
            <c:chart xmlns:c="http://schemas.openxmlformats.org/drawingml/2006/chart" xmlns:r="http://schemas.openxmlformats.org/officeDocument/2006/relationships" r:id="rId4"/>
          </a:graphicData>
        </a:graphic>
      </p:graphicFrame>
      <p:sp>
        <p:nvSpPr>
          <p:cNvPr id="22" name="テキスト ボックス 21"/>
          <p:cNvSpPr txBox="1"/>
          <p:nvPr/>
        </p:nvSpPr>
        <p:spPr>
          <a:xfrm>
            <a:off x="4732895" y="332656"/>
            <a:ext cx="3212739" cy="461665"/>
          </a:xfrm>
          <a:prstGeom prst="rect">
            <a:avLst/>
          </a:prstGeom>
          <a:noFill/>
        </p:spPr>
        <p:txBody>
          <a:bodyPr wrap="none" rtlCol="0">
            <a:spAutoFit/>
          </a:bodyPr>
          <a:lstStyle/>
          <a:p>
            <a:r>
              <a:rPr lang="en-US" altLang="ja-JP" sz="2400" dirty="0" smtClean="0">
                <a:latin typeface="AR P丸ゴシック体E" pitchFamily="50" charset="-128"/>
                <a:ea typeface="AR P丸ゴシック体E" pitchFamily="50" charset="-128"/>
              </a:rPr>
              <a:t>7.</a:t>
            </a:r>
            <a:r>
              <a:rPr lang="ja-JP" altLang="en-US" sz="2400" dirty="0" smtClean="0">
                <a:latin typeface="AR P丸ゴシック体E" pitchFamily="50" charset="-128"/>
                <a:ea typeface="AR P丸ゴシック体E" pitchFamily="50" charset="-128"/>
              </a:rPr>
              <a:t>就業者の現在の立場</a:t>
            </a:r>
            <a:endParaRPr kumimoji="1" lang="ja-JP" altLang="en-US" sz="2400" dirty="0">
              <a:latin typeface="AR P丸ゴシック体E" pitchFamily="50" charset="-128"/>
              <a:ea typeface="AR P丸ゴシック体E" pitchFamily="50" charset="-128"/>
            </a:endParaRPr>
          </a:p>
        </p:txBody>
      </p:sp>
      <p:sp>
        <p:nvSpPr>
          <p:cNvPr id="24" name="角丸四角形 23"/>
          <p:cNvSpPr/>
          <p:nvPr/>
        </p:nvSpPr>
        <p:spPr>
          <a:xfrm>
            <a:off x="5292080" y="1099919"/>
            <a:ext cx="648072" cy="5544616"/>
          </a:xfrm>
          <a:prstGeom prst="roundRect">
            <a:avLst/>
          </a:prstGeom>
          <a:noFill/>
          <a:ln w="38100">
            <a:solidFill>
              <a:srgbClr val="7030A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effectLst>
                <a:outerShdw blurRad="38100" dist="38100" dir="2700000" algn="tl">
                  <a:srgbClr val="000000">
                    <a:alpha val="43137"/>
                  </a:srgbClr>
                </a:outerShdw>
              </a:effectLst>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8361314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 name="角丸四角形 10"/>
          <p:cNvSpPr/>
          <p:nvPr/>
        </p:nvSpPr>
        <p:spPr>
          <a:xfrm>
            <a:off x="1547664" y="2780928"/>
            <a:ext cx="5976664" cy="866750"/>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タイトル 1"/>
          <p:cNvSpPr>
            <a:spLocks noGrp="1"/>
          </p:cNvSpPr>
          <p:nvPr>
            <p:ph type="title"/>
          </p:nvPr>
        </p:nvSpPr>
        <p:spPr>
          <a:xfrm>
            <a:off x="457200" y="2564904"/>
            <a:ext cx="8229600" cy="1143000"/>
          </a:xfrm>
        </p:spPr>
        <p:txBody>
          <a:bodyPr/>
          <a:lstStyle/>
          <a:p>
            <a:r>
              <a:rPr kumimoji="1" lang="ja-JP" altLang="en-US" dirty="0" smtClean="0">
                <a:latin typeface="AR P丸ゴシック体E" pitchFamily="50" charset="-128"/>
                <a:ea typeface="AR P丸ゴシック体E" pitchFamily="50" charset="-128"/>
              </a:rPr>
              <a:t>キャリアパス</a:t>
            </a:r>
            <a:endParaRPr kumimoji="1" lang="ja-JP" altLang="en-US" dirty="0">
              <a:latin typeface="AR P丸ゴシック体E" pitchFamily="50" charset="-128"/>
              <a:ea typeface="AR P丸ゴシック体E" pitchFamily="50" charset="-128"/>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779119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9" name="グループ化 8"/>
          <p:cNvGrpSpPr/>
          <p:nvPr/>
        </p:nvGrpSpPr>
        <p:grpSpPr>
          <a:xfrm>
            <a:off x="323528" y="260648"/>
            <a:ext cx="8496944" cy="6222305"/>
            <a:chOff x="2551945" y="260648"/>
            <a:chExt cx="4336405" cy="6222305"/>
          </a:xfrm>
        </p:grpSpPr>
        <p:sp>
          <p:nvSpPr>
            <p:cNvPr id="4" name="角丸四角形 3"/>
            <p:cNvSpPr/>
            <p:nvPr/>
          </p:nvSpPr>
          <p:spPr>
            <a:xfrm>
              <a:off x="2567870" y="1010345"/>
              <a:ext cx="4320480" cy="5472608"/>
            </a:xfrm>
            <a:prstGeom prst="roundRect">
              <a:avLst>
                <a:gd name="adj" fmla="val 4436"/>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角丸四角形 4"/>
            <p:cNvSpPr/>
            <p:nvPr/>
          </p:nvSpPr>
          <p:spPr>
            <a:xfrm>
              <a:off x="2567870" y="260648"/>
              <a:ext cx="4320480" cy="605681"/>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6" name="グラフ 5"/>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844336870"/>
                </p:ext>
              </p:extLst>
            </p:nvPr>
          </p:nvGraphicFramePr>
          <p:xfrm>
            <a:off x="2828584" y="1414114"/>
            <a:ext cx="3971281" cy="4924824"/>
          </p:xfrm>
          <a:graphic>
            <a:graphicData uri="http://schemas.openxmlformats.org/drawingml/2006/chart">
              <c:chart xmlns:c="http://schemas.openxmlformats.org/drawingml/2006/chart" xmlns:r="http://schemas.openxmlformats.org/officeDocument/2006/relationships" r:id="rId2"/>
            </a:graphicData>
          </a:graphic>
        </p:graphicFrame>
        <p:sp>
          <p:nvSpPr>
            <p:cNvPr id="7" name="正方形/長方形 6"/>
            <p:cNvSpPr/>
            <p:nvPr/>
          </p:nvSpPr>
          <p:spPr>
            <a:xfrm>
              <a:off x="2584347" y="290265"/>
              <a:ext cx="1787692" cy="461665"/>
            </a:xfrm>
            <a:prstGeom prst="rect">
              <a:avLst/>
            </a:prstGeom>
          </p:spPr>
          <p:txBody>
            <a:bodyPr wrap="none">
              <a:spAutoFit/>
            </a:bodyPr>
            <a:lstStyle/>
            <a:p>
              <a:r>
                <a:rPr lang="en-US" altLang="ja-JP" sz="2400" dirty="0" smtClean="0">
                  <a:latin typeface="AR P丸ゴシック体E" pitchFamily="50" charset="-128"/>
                  <a:ea typeface="AR P丸ゴシック体E" pitchFamily="50" charset="-128"/>
                </a:rPr>
                <a:t>1.</a:t>
              </a:r>
              <a:r>
                <a:rPr lang="ja-JP" altLang="en-US" sz="2400" dirty="0" smtClean="0">
                  <a:latin typeface="AR P丸ゴシック体E" pitchFamily="50" charset="-128"/>
                  <a:ea typeface="AR P丸ゴシック体E" pitchFamily="50" charset="-128"/>
                </a:rPr>
                <a:t>就業者の雇用契約任期</a:t>
              </a:r>
              <a:endParaRPr lang="ja-JP" altLang="en-US" sz="2400" dirty="0">
                <a:latin typeface="AR P丸ゴシック体E" pitchFamily="50" charset="-128"/>
                <a:ea typeface="AR P丸ゴシック体E" pitchFamily="50" charset="-128"/>
              </a:endParaRPr>
            </a:p>
          </p:txBody>
        </p:sp>
        <p:sp>
          <p:nvSpPr>
            <p:cNvPr id="8" name="テキスト ボックス 7"/>
            <p:cNvSpPr txBox="1"/>
            <p:nvPr/>
          </p:nvSpPr>
          <p:spPr>
            <a:xfrm rot="16200000">
              <a:off x="2303159" y="2983648"/>
              <a:ext cx="697627" cy="200055"/>
            </a:xfrm>
            <a:prstGeom prst="rect">
              <a:avLst/>
            </a:prstGeom>
            <a:noFill/>
          </p:spPr>
          <p:txBody>
            <a:bodyPr wrap="none" rtlCol="0">
              <a:spAutoFit/>
            </a:bodyPr>
            <a:lstStyle/>
            <a:p>
              <a:r>
                <a:rPr kumimoji="1" lang="ja-JP" altLang="en-US" sz="2000" dirty="0" smtClean="0">
                  <a:effectLst>
                    <a:outerShdw blurRad="38100" dist="38100" dir="2700000" algn="tl">
                      <a:srgbClr val="000000">
                        <a:alpha val="43137"/>
                      </a:srgbClr>
                    </a:outerShdw>
                  </a:effectLst>
                  <a:latin typeface="AR P丸ゴシック体E" pitchFamily="50" charset="-128"/>
                  <a:ea typeface="AR P丸ゴシック体E" pitchFamily="50" charset="-128"/>
                </a:rPr>
                <a:t>件数</a:t>
              </a:r>
              <a:endParaRPr kumimoji="1" lang="ja-JP" altLang="en-US" sz="2000" dirty="0">
                <a:effectLst>
                  <a:outerShdw blurRad="38100" dist="38100" dir="2700000" algn="tl">
                    <a:srgbClr val="000000">
                      <a:alpha val="43137"/>
                    </a:srgbClr>
                  </a:outerShdw>
                </a:effectLst>
                <a:latin typeface="AR P丸ゴシック体E" pitchFamily="50" charset="-128"/>
                <a:ea typeface="AR P丸ゴシック体E" pitchFamily="50" charset="-128"/>
              </a:endParaRPr>
            </a:p>
          </p:txBody>
        </p:sp>
      </p:gr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0002259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角丸四角形 5"/>
          <p:cNvSpPr/>
          <p:nvPr/>
        </p:nvSpPr>
        <p:spPr>
          <a:xfrm>
            <a:off x="4716016" y="1010345"/>
            <a:ext cx="4320480" cy="5472608"/>
          </a:xfrm>
          <a:prstGeom prst="roundRect">
            <a:avLst>
              <a:gd name="adj" fmla="val 4436"/>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角丸四角形 6"/>
          <p:cNvSpPr/>
          <p:nvPr/>
        </p:nvSpPr>
        <p:spPr>
          <a:xfrm>
            <a:off x="4716016" y="260648"/>
            <a:ext cx="4320480" cy="605681"/>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4801550" y="362273"/>
            <a:ext cx="3785011" cy="461665"/>
          </a:xfrm>
          <a:prstGeom prst="rect">
            <a:avLst/>
          </a:prstGeom>
        </p:spPr>
        <p:txBody>
          <a:bodyPr wrap="none">
            <a:spAutoFit/>
          </a:bodyPr>
          <a:lstStyle/>
          <a:p>
            <a:r>
              <a:rPr lang="en-US" altLang="ja-JP" sz="2400" dirty="0" smtClean="0">
                <a:latin typeface="AR P丸ゴシック体E" pitchFamily="50" charset="-128"/>
                <a:ea typeface="AR P丸ゴシック体E" pitchFamily="50" charset="-128"/>
              </a:rPr>
              <a:t>3.</a:t>
            </a:r>
            <a:r>
              <a:rPr lang="ja-JP" altLang="en-US" sz="2400" dirty="0" smtClean="0">
                <a:latin typeface="AR P丸ゴシック体E" pitchFamily="50" charset="-128"/>
                <a:ea typeface="AR P丸ゴシック体E" pitchFamily="50" charset="-128"/>
              </a:rPr>
              <a:t>就業に至る就職活動経験</a:t>
            </a:r>
            <a:endParaRPr lang="ja-JP" altLang="en-US" sz="2400" dirty="0">
              <a:latin typeface="AR P丸ゴシック体E" pitchFamily="50" charset="-128"/>
              <a:ea typeface="AR P丸ゴシック体E" pitchFamily="50" charset="-128"/>
            </a:endParaRPr>
          </a:p>
        </p:txBody>
      </p:sp>
      <p:graphicFrame>
        <p:nvGraphicFramePr>
          <p:cNvPr id="9" name="グラフ 8"/>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835729940"/>
              </p:ext>
            </p:extLst>
          </p:nvPr>
        </p:nvGraphicFramePr>
        <p:xfrm>
          <a:off x="4995854" y="1270098"/>
          <a:ext cx="4072218" cy="5212855"/>
        </p:xfrm>
        <a:graphic>
          <a:graphicData uri="http://schemas.openxmlformats.org/drawingml/2006/chart">
            <c:chart xmlns:c="http://schemas.openxmlformats.org/drawingml/2006/chart" xmlns:r="http://schemas.openxmlformats.org/officeDocument/2006/relationships" r:id="rId2"/>
          </a:graphicData>
        </a:graphic>
      </p:graphicFrame>
      <p:sp>
        <p:nvSpPr>
          <p:cNvPr id="11" name="角丸四角形 10"/>
          <p:cNvSpPr/>
          <p:nvPr/>
        </p:nvSpPr>
        <p:spPr>
          <a:xfrm>
            <a:off x="196195" y="1037580"/>
            <a:ext cx="4320480" cy="5472608"/>
          </a:xfrm>
          <a:prstGeom prst="roundRect">
            <a:avLst>
              <a:gd name="adj" fmla="val 4436"/>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角丸四角形 11"/>
          <p:cNvSpPr/>
          <p:nvPr/>
        </p:nvSpPr>
        <p:spPr>
          <a:xfrm>
            <a:off x="196195" y="287883"/>
            <a:ext cx="4320480" cy="605681"/>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199767" y="215875"/>
            <a:ext cx="4448433" cy="707886"/>
          </a:xfrm>
          <a:prstGeom prst="rect">
            <a:avLst/>
          </a:prstGeom>
        </p:spPr>
        <p:txBody>
          <a:bodyPr wrap="square">
            <a:spAutoFit/>
          </a:bodyPr>
          <a:lstStyle/>
          <a:p>
            <a:r>
              <a:rPr lang="en-US" altLang="ja-JP" sz="2000" dirty="0" smtClean="0">
                <a:latin typeface="AR P丸ゴシック体E" pitchFamily="50" charset="-128"/>
                <a:ea typeface="AR P丸ゴシック体E" pitchFamily="50" charset="-128"/>
              </a:rPr>
              <a:t>2.</a:t>
            </a:r>
            <a:r>
              <a:rPr lang="ja-JP" altLang="en-US" sz="2000" dirty="0" smtClean="0">
                <a:latin typeface="AR P丸ゴシック体E" pitchFamily="50" charset="-128"/>
                <a:ea typeface="AR P丸ゴシック体E" pitchFamily="50" charset="-128"/>
              </a:rPr>
              <a:t>任期なし就業者の任期付き職に就いていた期間</a:t>
            </a:r>
            <a:endParaRPr lang="ja-JP" altLang="en-US" sz="2000" dirty="0">
              <a:latin typeface="AR P丸ゴシック体E" pitchFamily="50" charset="-128"/>
              <a:ea typeface="AR P丸ゴシック体E" pitchFamily="50" charset="-128"/>
            </a:endParaRPr>
          </a:p>
        </p:txBody>
      </p:sp>
      <p:sp>
        <p:nvSpPr>
          <p:cNvPr id="15" name="テキスト ボックス 14"/>
          <p:cNvSpPr txBox="1"/>
          <p:nvPr/>
        </p:nvSpPr>
        <p:spPr>
          <a:xfrm rot="16200000">
            <a:off x="4395222" y="2802551"/>
            <a:ext cx="697627" cy="200055"/>
          </a:xfrm>
          <a:prstGeom prst="rect">
            <a:avLst/>
          </a:prstGeom>
          <a:noFill/>
        </p:spPr>
        <p:txBody>
          <a:bodyPr wrap="none" rtlCol="0">
            <a:spAutoFit/>
          </a:bodyPr>
          <a:lstStyle/>
          <a:p>
            <a:r>
              <a:rPr kumimoji="1" lang="ja-JP" altLang="en-US" sz="2000" dirty="0" smtClean="0">
                <a:effectLst>
                  <a:outerShdw blurRad="38100" dist="38100" dir="2700000" algn="tl">
                    <a:srgbClr val="000000">
                      <a:alpha val="43137"/>
                    </a:srgbClr>
                  </a:outerShdw>
                </a:effectLst>
                <a:latin typeface="AR P丸ゴシック体E" pitchFamily="50" charset="-128"/>
                <a:ea typeface="AR P丸ゴシック体E" pitchFamily="50" charset="-128"/>
              </a:rPr>
              <a:t>件数</a:t>
            </a:r>
            <a:endParaRPr kumimoji="1" lang="ja-JP" altLang="en-US" sz="2000" dirty="0">
              <a:effectLst>
                <a:outerShdw blurRad="38100" dist="38100" dir="2700000" algn="tl">
                  <a:srgbClr val="000000">
                    <a:alpha val="43137"/>
                  </a:srgbClr>
                </a:outerShdw>
              </a:effectLst>
              <a:latin typeface="AR P丸ゴシック体E" pitchFamily="50" charset="-128"/>
              <a:ea typeface="AR P丸ゴシック体E" pitchFamily="50" charset="-128"/>
            </a:endParaRPr>
          </a:p>
        </p:txBody>
      </p:sp>
      <p:graphicFrame>
        <p:nvGraphicFramePr>
          <p:cNvPr id="16" name="グラフ 15"/>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562326458"/>
              </p:ext>
            </p:extLst>
          </p:nvPr>
        </p:nvGraphicFramePr>
        <p:xfrm>
          <a:off x="251520" y="1340768"/>
          <a:ext cx="4392488" cy="43924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9846938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729</TotalTime>
  <Words>1676</Words>
  <Application>Microsoft Macintosh PowerPoint</Application>
  <PresentationFormat>On-screen Show (4:3)</PresentationFormat>
  <Paragraphs>129</Paragraphs>
  <Slides>27</Slides>
  <Notes>7</Notes>
  <HiddenSlides>0</HiddenSlides>
  <MMClips>0</MMClips>
  <ScaleCrop>false</ScaleCrop>
  <HeadingPairs>
    <vt:vector size="4" baseType="variant">
      <vt:variant>
        <vt:lpstr>Design Template</vt:lpstr>
      </vt:variant>
      <vt:variant>
        <vt:i4>1</vt:i4>
      </vt:variant>
      <vt:variant>
        <vt:lpstr>Slide Titles</vt:lpstr>
      </vt:variant>
      <vt:variant>
        <vt:i4>27</vt:i4>
      </vt:variant>
    </vt:vector>
  </HeadingPairs>
  <TitlesOfParts>
    <vt:vector size="28" baseType="lpstr">
      <vt:lpstr>Office ​​テーマ</vt:lpstr>
      <vt:lpstr>微生物生態学会における男女参画 に関する状況・意識調査結果</vt:lpstr>
      <vt:lpstr>1.回答者の性別内訳</vt:lpstr>
      <vt:lpstr>男女別キャリアの比較</vt:lpstr>
      <vt:lpstr>3. 所属機関の種別</vt:lpstr>
      <vt:lpstr>４. 年齢</vt:lpstr>
      <vt:lpstr>Slide 6</vt:lpstr>
      <vt:lpstr>キャリアパス</vt:lpstr>
      <vt:lpstr>Slide 8</vt:lpstr>
      <vt:lpstr>Slide 9</vt:lpstr>
      <vt:lpstr>Slide 10</vt:lpstr>
      <vt:lpstr>Slide 11</vt:lpstr>
      <vt:lpstr>生活</vt:lpstr>
      <vt:lpstr>Slide 13</vt:lpstr>
      <vt:lpstr>Slide 14</vt:lpstr>
      <vt:lpstr>Slide 15</vt:lpstr>
      <vt:lpstr>Slide 16</vt:lpstr>
      <vt:lpstr>Slide 17</vt:lpstr>
      <vt:lpstr>男女参画に対する意識</vt:lpstr>
      <vt:lpstr>Slide 19</vt:lpstr>
      <vt:lpstr>Slide 20</vt:lpstr>
      <vt:lpstr>Slide 21</vt:lpstr>
      <vt:lpstr>Slide 22</vt:lpstr>
      <vt:lpstr>Slide 23</vt:lpstr>
      <vt:lpstr>Slide 24</vt:lpstr>
      <vt:lpstr>Slide 25</vt:lpstr>
      <vt:lpstr>Slide 26</vt:lpstr>
      <vt:lpstr>まとめ・男女参画に対する意識</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Naoko Yoshida</dc:creator>
  <cp:lastModifiedBy>Natsuko Hamamura</cp:lastModifiedBy>
  <cp:revision>88</cp:revision>
  <cp:lastPrinted>2013-01-07T02:45:53Z</cp:lastPrinted>
  <dcterms:created xsi:type="dcterms:W3CDTF">2013-01-07T04:33:08Z</dcterms:created>
  <dcterms:modified xsi:type="dcterms:W3CDTF">2013-01-07T04:33:57Z</dcterms:modified>
</cp:coreProperties>
</file>